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90.png" ContentType="image/png"/>
  <Override PartName="/ppt/media/image87.wmf" ContentType="image/x-wmf"/>
  <Override PartName="/ppt/media/image86.wmf" ContentType="image/x-wmf"/>
  <Override PartName="/ppt/media/image85.wmf" ContentType="image/x-wmf"/>
  <Override PartName="/ppt/media/image84.wmf" ContentType="image/x-wmf"/>
  <Override PartName="/ppt/media/image83.png" ContentType="image/png"/>
  <Override PartName="/ppt/media/image82.png" ContentType="image/png"/>
  <Override PartName="/ppt/media/image81.png" ContentType="image/png"/>
  <Override PartName="/ppt/media/image77.wmf" ContentType="image/x-wmf"/>
  <Override PartName="/ppt/media/image76.wmf" ContentType="image/x-wmf"/>
  <Override PartName="/ppt/media/image75.wmf" ContentType="image/x-wmf"/>
  <Override PartName="/ppt/media/image74.wmf" ContentType="image/x-wmf"/>
  <Override PartName="/ppt/media/image73.wmf" ContentType="image/x-wmf"/>
  <Override PartName="/ppt/media/image72.png" ContentType="image/png"/>
  <Override PartName="/ppt/media/image71.png" ContentType="image/png"/>
  <Override PartName="/ppt/media/image70.png" ContentType="image/png"/>
  <Override PartName="/ppt/media/image67.wmf" ContentType="image/x-wmf"/>
  <Override PartName="/ppt/media/image66.wmf" ContentType="image/x-wmf"/>
  <Override PartName="/ppt/media/image65.wmf" ContentType="image/x-wmf"/>
  <Override PartName="/ppt/media/image64.wmf" ContentType="image/x-wmf"/>
  <Override PartName="/ppt/media/image63.wmf" ContentType="image/x-wmf"/>
  <Override PartName="/ppt/media/image62.png" ContentType="image/png"/>
  <Override PartName="/ppt/media/image61.png" ContentType="image/png"/>
  <Override PartName="/ppt/media/image60.png" ContentType="image/png"/>
  <Override PartName="/ppt/media/image57.png" ContentType="image/png"/>
  <Override PartName="/ppt/media/image56.wmf" ContentType="image/x-wmf"/>
  <Override PartName="/ppt/media/image55.wmf" ContentType="image/x-wmf"/>
  <Override PartName="/ppt/media/image88.wmf" ContentType="image/x-wmf"/>
  <Override PartName="/ppt/media/image40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15.jpeg" ContentType="image/jpeg"/>
  <Override PartName="/ppt/media/image33.png" ContentType="image/png"/>
  <Override PartName="/ppt/media/image32.png" ContentType="image/png"/>
  <Override PartName="/ppt/media/image79.wmf" ContentType="image/x-wmf"/>
  <Override PartName="/ppt/media/image31.png" ContentType="image/png"/>
  <Override PartName="/ppt/media/image78.wmf" ContentType="image/x-wmf"/>
  <Override PartName="/ppt/media/image30.png" ContentType="image/png"/>
  <Override PartName="/ppt/media/image23.png" ContentType="image/png"/>
  <Override PartName="/ppt/media/image22.png" ContentType="image/png"/>
  <Override PartName="/ppt/media/image69.wmf" ContentType="image/x-wmf"/>
  <Override PartName="/ppt/media/image21.png" ContentType="image/png"/>
  <Override PartName="/ppt/media/image44.png" ContentType="image/png"/>
  <Override PartName="/ppt/media/image94.png" ContentType="image/png"/>
  <Override PartName="/ppt/media/image19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45.png" ContentType="image/png"/>
  <Override PartName="/ppt/media/image51.png" ContentType="image/png"/>
  <Override PartName="/ppt/media/image1.png" ContentType="image/png"/>
  <Override PartName="/ppt/media/image58.png" ContentType="image/png"/>
  <Override PartName="/ppt/media/image8.png" ContentType="image/png"/>
  <Override PartName="/ppt/media/image59.png" ContentType="image/png"/>
  <Override PartName="/ppt/media/image9.png" ContentType="image/png"/>
  <Override PartName="/ppt/media/image68.wmf" ContentType="image/x-wmf"/>
  <Override PartName="/ppt/media/image20.png" ContentType="image/png"/>
  <Override PartName="/ppt/media/image43.png" ContentType="image/png"/>
  <Override PartName="/ppt/media/image93.png" ContentType="image/png"/>
  <Override PartName="/ppt/media/image18.png" ContentType="image/png"/>
  <Override PartName="/ppt/media/image7.jpeg" ContentType="image/jpeg"/>
  <Override PartName="/ppt/media/image29.png" ContentType="image/png"/>
  <Override PartName="/ppt/media/image6.png" ContentType="image/png"/>
  <Override PartName="/ppt/media/image3.png" ContentType="image/png"/>
  <Override PartName="/ppt/media/image53.png" ContentType="image/png"/>
  <Override PartName="/ppt/media/image28.png" ContentType="image/png"/>
  <Override PartName="/ppt/media/image49.png" ContentType="image/png"/>
  <Override PartName="/ppt/media/image5.png" ContentType="image/png"/>
  <Override PartName="/ppt/media/image2.png" ContentType="image/png"/>
  <Override PartName="/ppt/media/image52.png" ContentType="image/png"/>
  <Override PartName="/ppt/media/image27.png" ContentType="image/png"/>
  <Override PartName="/ppt/media/image48.png" ContentType="image/png"/>
  <Override PartName="/ppt/media/image54.png" ContentType="image/png"/>
  <Override PartName="/ppt/media/image4.png" ContentType="image/png"/>
  <Override PartName="/ppt/media/image42.png" ContentType="image/png"/>
  <Override PartName="/ppt/media/image92.png" ContentType="image/png"/>
  <Override PartName="/ppt/media/image17.png" ContentType="image/png"/>
  <Override PartName="/ppt/media/image26.png" ContentType="image/png"/>
  <Override PartName="/ppt/media/image47.png" ContentType="image/png"/>
  <Override PartName="/ppt/media/image89.wmf" ContentType="image/x-wmf"/>
  <Override PartName="/ppt/media/image41.png" ContentType="image/png"/>
  <Override PartName="/ppt/media/image91.png" ContentType="image/png"/>
  <Override PartName="/ppt/media/image80.wmf" ContentType="image/x-wmf"/>
  <Override PartName="/ppt/media/image16.png" ContentType="image/png"/>
  <Override PartName="/ppt/media/image50.png" ContentType="image/png"/>
  <Override PartName="/ppt/media/image25.png" ContentType="image/png"/>
  <Override PartName="/ppt/media/image46.png" ContentType="image/png"/>
  <Override PartName="/ppt/media/image24.png" ContentType="image/png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s-PE" sz="2000">
                <a:latin typeface="Arial"/>
              </a:rPr>
              <a:t>Pulse para editar el formato de las notas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lIns="0" rIns="0" tIns="0" bIns="0"/>
          <a:p>
            <a:r>
              <a:rPr lang="es-PE" sz="1400">
                <a:latin typeface="Times New Roman"/>
              </a:rPr>
              <a:t>&lt;encabezamiento&gt;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s-PE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s-PE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335694F-A0B6-445E-B662-9586587EB69C}" type="slidenum">
              <a:rPr lang="es-PE" sz="1400">
                <a:latin typeface="Times New Roman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120" cy="420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6" name="CustomShape 2"/>
          <p:cNvSpPr/>
          <p:nvPr/>
        </p:nvSpPr>
        <p:spPr>
          <a:xfrm>
            <a:off x="4281480" y="10155240"/>
            <a:ext cx="327348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120" cy="420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CustomShape 2"/>
          <p:cNvSpPr/>
          <p:nvPr/>
        </p:nvSpPr>
        <p:spPr>
          <a:xfrm>
            <a:off x="4281480" y="10155240"/>
            <a:ext cx="327348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120" cy="420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4" name="CustomShape 2"/>
          <p:cNvSpPr/>
          <p:nvPr/>
        </p:nvSpPr>
        <p:spPr>
          <a:xfrm>
            <a:off x="4281480" y="10155240"/>
            <a:ext cx="327348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PE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PE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PE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PE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PE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PE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PE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PE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PE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PE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PE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PE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PE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PE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PE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PE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wmf"/><Relationship Id="rId8" Type="http://schemas.openxmlformats.org/officeDocument/2006/relationships/image" Target="../media/image64.wmf"/><Relationship Id="rId9" Type="http://schemas.openxmlformats.org/officeDocument/2006/relationships/image" Target="../media/image65.wmf"/><Relationship Id="rId10" Type="http://schemas.openxmlformats.org/officeDocument/2006/relationships/image" Target="../media/image66.wmf"/><Relationship Id="rId11" Type="http://schemas.openxmlformats.org/officeDocument/2006/relationships/image" Target="../media/image67.wmf"/><Relationship Id="rId12" Type="http://schemas.openxmlformats.org/officeDocument/2006/relationships/image" Target="../media/image68.wmf"/><Relationship Id="rId13" Type="http://schemas.openxmlformats.org/officeDocument/2006/relationships/image" Target="../media/image69.wmf"/><Relationship Id="rId1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wmf"/><Relationship Id="rId5" Type="http://schemas.openxmlformats.org/officeDocument/2006/relationships/image" Target="../media/image74.wmf"/><Relationship Id="rId6" Type="http://schemas.openxmlformats.org/officeDocument/2006/relationships/image" Target="../media/image75.wmf"/><Relationship Id="rId7" Type="http://schemas.openxmlformats.org/officeDocument/2006/relationships/image" Target="../media/image76.wmf"/><Relationship Id="rId8" Type="http://schemas.openxmlformats.org/officeDocument/2006/relationships/image" Target="../media/image77.wmf"/><Relationship Id="rId9" Type="http://schemas.openxmlformats.org/officeDocument/2006/relationships/image" Target="../media/image78.wmf"/><Relationship Id="rId10" Type="http://schemas.openxmlformats.org/officeDocument/2006/relationships/image" Target="../media/image79.wmf"/><Relationship Id="rId11" Type="http://schemas.openxmlformats.org/officeDocument/2006/relationships/image" Target="../media/image80.wmf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wmf"/><Relationship Id="rId5" Type="http://schemas.openxmlformats.org/officeDocument/2006/relationships/image" Target="../media/image85.wmf"/><Relationship Id="rId6" Type="http://schemas.openxmlformats.org/officeDocument/2006/relationships/image" Target="../media/image86.wmf"/><Relationship Id="rId7" Type="http://schemas.openxmlformats.org/officeDocument/2006/relationships/image" Target="../media/image87.wmf"/><Relationship Id="rId8" Type="http://schemas.openxmlformats.org/officeDocument/2006/relationships/image" Target="../media/image88.wmf"/><Relationship Id="rId9" Type="http://schemas.openxmlformats.org/officeDocument/2006/relationships/image" Target="../media/image89.wmf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99700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4400" strike="noStrike">
                <a:solidFill>
                  <a:srgbClr val="000000"/>
                </a:solidFill>
                <a:latin typeface="Calibri"/>
                <a:ea typeface="DejaVu Sans"/>
              </a:rPr>
              <a:t>Análisis de Modos Normales en una Biomolécula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80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81" name="CustomShape 4"/>
          <p:cNvSpPr/>
          <p:nvPr/>
        </p:nvSpPr>
        <p:spPr>
          <a:xfrm>
            <a:off x="799920" y="4653720"/>
            <a:ext cx="7766280" cy="13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John Erick Cabrera Ramirez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90" name="CustomShape 3"/>
          <p:cNvSpPr/>
          <p:nvPr/>
        </p:nvSpPr>
        <p:spPr>
          <a:xfrm>
            <a:off x="929880" y="1296000"/>
            <a:ext cx="543996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1" descr=""/>
          <p:cNvPicPr/>
          <p:nvPr/>
        </p:nvPicPr>
        <p:blipFill>
          <a:blip r:embed="rId2"/>
          <a:stretch/>
        </p:blipFill>
        <p:spPr>
          <a:xfrm>
            <a:off x="613800" y="997200"/>
            <a:ext cx="1974600" cy="186516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613800" y="1456200"/>
            <a:ext cx="2055600" cy="61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MD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93" name="CustomShape 5"/>
          <p:cNvSpPr/>
          <p:nvPr/>
        </p:nvSpPr>
        <p:spPr>
          <a:xfrm>
            <a:off x="769320" y="1816560"/>
            <a:ext cx="167472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200" strike="noStrike">
                <a:solidFill>
                  <a:srgbClr val="000000"/>
                </a:solidFill>
                <a:latin typeface="Calibri"/>
                <a:ea typeface="DejaVu Sans"/>
              </a:rPr>
              <a:t>Dinámica molecular</a:t>
            </a:r>
            <a:endParaRPr/>
          </a:p>
        </p:txBody>
      </p:sp>
      <p:pic>
        <p:nvPicPr>
          <p:cNvPr id="194" name="Picture 4" descr=""/>
          <p:cNvPicPr/>
          <p:nvPr/>
        </p:nvPicPr>
        <p:blipFill>
          <a:blip r:embed="rId3"/>
          <a:stretch/>
        </p:blipFill>
        <p:spPr>
          <a:xfrm>
            <a:off x="502560" y="3013560"/>
            <a:ext cx="2157480" cy="2114280"/>
          </a:xfrm>
          <a:prstGeom prst="rect">
            <a:avLst/>
          </a:prstGeom>
          <a:ln>
            <a:noFill/>
          </a:ln>
        </p:spPr>
      </p:pic>
      <p:sp>
        <p:nvSpPr>
          <p:cNvPr id="195" name="CustomShape 6"/>
          <p:cNvSpPr/>
          <p:nvPr/>
        </p:nvSpPr>
        <p:spPr>
          <a:xfrm>
            <a:off x="591480" y="3300840"/>
            <a:ext cx="1852560" cy="6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800" strike="noStrike">
                <a:solidFill>
                  <a:srgbClr val="000000"/>
                </a:solidFill>
                <a:latin typeface="Calibri"/>
                <a:ea typeface="DejaVu Sans"/>
              </a:rPr>
              <a:t>NMA</a:t>
            </a:r>
            <a:endParaRPr/>
          </a:p>
        </p:txBody>
      </p:sp>
      <p:sp>
        <p:nvSpPr>
          <p:cNvPr id="196" name="CustomShape 7"/>
          <p:cNvSpPr/>
          <p:nvPr/>
        </p:nvSpPr>
        <p:spPr>
          <a:xfrm>
            <a:off x="734400" y="3732480"/>
            <a:ext cx="1709640" cy="107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200" strike="noStrike">
                <a:solidFill>
                  <a:srgbClr val="000000"/>
                </a:solidFill>
                <a:latin typeface="Calibri"/>
                <a:ea typeface="DejaVu Sans"/>
              </a:rPr>
              <a:t>Análisis de Modos Normales</a:t>
            </a:r>
            <a:endParaRPr/>
          </a:p>
        </p:txBody>
      </p:sp>
      <p:pic>
        <p:nvPicPr>
          <p:cNvPr id="197" name="Picture 8" descr=""/>
          <p:cNvPicPr/>
          <p:nvPr/>
        </p:nvPicPr>
        <p:blipFill>
          <a:blip r:embed="rId4"/>
          <a:stretch/>
        </p:blipFill>
        <p:spPr>
          <a:xfrm>
            <a:off x="2685240" y="2324520"/>
            <a:ext cx="1177920" cy="688680"/>
          </a:xfrm>
          <a:prstGeom prst="rect">
            <a:avLst/>
          </a:prstGeom>
          <a:ln>
            <a:noFill/>
          </a:ln>
        </p:spPr>
      </p:pic>
      <p:pic>
        <p:nvPicPr>
          <p:cNvPr id="198" name="Picture 9" descr=""/>
          <p:cNvPicPr/>
          <p:nvPr/>
        </p:nvPicPr>
        <p:blipFill>
          <a:blip r:embed="rId5"/>
          <a:stretch/>
        </p:blipFill>
        <p:spPr>
          <a:xfrm>
            <a:off x="2741040" y="3381840"/>
            <a:ext cx="1125360" cy="657000"/>
          </a:xfrm>
          <a:prstGeom prst="rect">
            <a:avLst/>
          </a:prstGeom>
          <a:ln>
            <a:noFill/>
          </a:ln>
        </p:spPr>
      </p:pic>
      <p:pic>
        <p:nvPicPr>
          <p:cNvPr id="199" name="Picture 10" descr=""/>
          <p:cNvPicPr/>
          <p:nvPr/>
        </p:nvPicPr>
        <p:blipFill>
          <a:blip r:embed="rId6"/>
          <a:stretch/>
        </p:blipFill>
        <p:spPr>
          <a:xfrm>
            <a:off x="3094920" y="4696200"/>
            <a:ext cx="2444760" cy="2012760"/>
          </a:xfrm>
          <a:prstGeom prst="rect">
            <a:avLst/>
          </a:prstGeom>
          <a:ln>
            <a:noFill/>
          </a:ln>
        </p:spPr>
      </p:pic>
      <p:pic>
        <p:nvPicPr>
          <p:cNvPr id="200" name="Picture 12" descr=""/>
          <p:cNvPicPr/>
          <p:nvPr/>
        </p:nvPicPr>
        <p:blipFill>
          <a:blip r:embed="rId7"/>
          <a:stretch/>
        </p:blipFill>
        <p:spPr>
          <a:xfrm>
            <a:off x="5844600" y="5680440"/>
            <a:ext cx="990360" cy="509400"/>
          </a:xfrm>
          <a:prstGeom prst="rect">
            <a:avLst/>
          </a:prstGeom>
          <a:ln>
            <a:noFill/>
          </a:ln>
        </p:spPr>
      </p:pic>
      <p:pic>
        <p:nvPicPr>
          <p:cNvPr id="201" name="Picture 14" descr=""/>
          <p:cNvPicPr/>
          <p:nvPr/>
        </p:nvPicPr>
        <p:blipFill>
          <a:blip r:embed="rId8"/>
          <a:stretch/>
        </p:blipFill>
        <p:spPr>
          <a:xfrm>
            <a:off x="3402720" y="1722600"/>
            <a:ext cx="3216240" cy="451080"/>
          </a:xfrm>
          <a:prstGeom prst="rect">
            <a:avLst/>
          </a:prstGeom>
          <a:ln>
            <a:noFill/>
          </a:ln>
        </p:spPr>
      </p:pic>
      <p:sp>
        <p:nvSpPr>
          <p:cNvPr id="202" name="CustomShape 8"/>
          <p:cNvSpPr/>
          <p:nvPr/>
        </p:nvSpPr>
        <p:spPr>
          <a:xfrm>
            <a:off x="4174560" y="2865600"/>
            <a:ext cx="167472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Modelo de Amber</a:t>
            </a:r>
            <a:endParaRPr/>
          </a:p>
        </p:txBody>
      </p:sp>
      <p:sp>
        <p:nvSpPr>
          <p:cNvPr id="203" name="CustomShape 9"/>
          <p:cNvSpPr/>
          <p:nvPr/>
        </p:nvSpPr>
        <p:spPr>
          <a:xfrm>
            <a:off x="6839640" y="1636920"/>
            <a:ext cx="201312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Movimientos locales </a:t>
            </a:r>
            <a:endParaRPr/>
          </a:p>
        </p:txBody>
      </p:sp>
      <p:sp>
        <p:nvSpPr>
          <p:cNvPr id="204" name="CustomShape 10"/>
          <p:cNvSpPr/>
          <p:nvPr/>
        </p:nvSpPr>
        <p:spPr>
          <a:xfrm>
            <a:off x="7087320" y="5299560"/>
            <a:ext cx="167472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Movimientos globales</a:t>
            </a:r>
            <a:endParaRPr/>
          </a:p>
        </p:txBody>
      </p:sp>
      <p:sp>
        <p:nvSpPr>
          <p:cNvPr id="205" name="CustomShape 11"/>
          <p:cNvSpPr/>
          <p:nvPr/>
        </p:nvSpPr>
        <p:spPr>
          <a:xfrm>
            <a:off x="1200960" y="5815440"/>
            <a:ext cx="167472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Minimización  de la Energía</a:t>
            </a:r>
            <a:endParaRPr/>
          </a:p>
        </p:txBody>
      </p:sp>
      <p:pic>
        <p:nvPicPr>
          <p:cNvPr id="206" name="Picture 11" descr=""/>
          <p:cNvPicPr/>
          <p:nvPr/>
        </p:nvPicPr>
        <p:blipFill>
          <a:blip r:embed="rId9"/>
          <a:stretch/>
        </p:blipFill>
        <p:spPr>
          <a:xfrm>
            <a:off x="1932840" y="4846680"/>
            <a:ext cx="509400" cy="99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29360" y="937440"/>
            <a:ext cx="7766280" cy="12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3600" strike="noStrike">
                <a:solidFill>
                  <a:srgbClr val="000000"/>
                </a:solidFill>
                <a:latin typeface="Calibri"/>
                <a:ea typeface="DejaVu Sans"/>
              </a:rPr>
              <a:t>Modelos de Redes Elásticas</a:t>
            </a:r>
            <a:endParaRPr/>
          </a:p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Elastic Network Models (ENM)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11" name="CustomShape 4"/>
          <p:cNvSpPr/>
          <p:nvPr/>
        </p:nvSpPr>
        <p:spPr>
          <a:xfrm>
            <a:off x="720000" y="1800000"/>
            <a:ext cx="7629840" cy="26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Son modelos pertenecientes a los análisis de modos normales (NMA) y usualmente son del tipo coarse-grained models [11].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Los átomos de la biomolécula son reemplazados por una red cuyos nodos están conectados elásticamente</a:t>
            </a:r>
            <a:endParaRPr/>
          </a:p>
        </p:txBody>
      </p:sp>
      <p:sp>
        <p:nvSpPr>
          <p:cNvPr id="212" name="CustomShape 5"/>
          <p:cNvSpPr/>
          <p:nvPr/>
        </p:nvSpPr>
        <p:spPr>
          <a:xfrm>
            <a:off x="288000" y="6264000"/>
            <a:ext cx="88556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Figura: Representación de una capside vírica mediante una red cuyos nodos son grupos de átomos. Tomada de [2]  </a:t>
            </a:r>
            <a:endParaRPr/>
          </a:p>
        </p:txBody>
      </p:sp>
      <p:pic>
        <p:nvPicPr>
          <p:cNvPr id="213" name="Picture 3" descr=""/>
          <p:cNvPicPr/>
          <p:nvPr/>
        </p:nvPicPr>
        <p:blipFill>
          <a:blip r:embed="rId2"/>
          <a:stretch/>
        </p:blipFill>
        <p:spPr>
          <a:xfrm>
            <a:off x="576000" y="4392000"/>
            <a:ext cx="3671640" cy="1655640"/>
          </a:xfrm>
          <a:prstGeom prst="rect">
            <a:avLst/>
          </a:prstGeom>
          <a:ln>
            <a:noFill/>
          </a:ln>
        </p:spPr>
      </p:pic>
      <p:pic>
        <p:nvPicPr>
          <p:cNvPr id="214" name="Picture 2" descr=""/>
          <p:cNvPicPr/>
          <p:nvPr/>
        </p:nvPicPr>
        <p:blipFill>
          <a:blip r:embed="rId3"/>
          <a:stretch/>
        </p:blipFill>
        <p:spPr>
          <a:xfrm>
            <a:off x="4464000" y="4536000"/>
            <a:ext cx="3815640" cy="156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18" name="CustomShape 3"/>
          <p:cNvSpPr/>
          <p:nvPr/>
        </p:nvSpPr>
        <p:spPr>
          <a:xfrm>
            <a:off x="929880" y="1296000"/>
            <a:ext cx="543996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4"/>
          <p:cNvSpPr/>
          <p:nvPr/>
        </p:nvSpPr>
        <p:spPr>
          <a:xfrm>
            <a:off x="144000" y="4896360"/>
            <a:ext cx="8637480" cy="12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Figura: Representación de una capside vírica mediante una red cuyos nodos son grupos de átomos. Tomada de [2]  </a:t>
            </a:r>
            <a:endParaRPr/>
          </a:p>
        </p:txBody>
      </p:sp>
      <p:pic>
        <p:nvPicPr>
          <p:cNvPr id="220" name="Picture 3" descr=""/>
          <p:cNvPicPr/>
          <p:nvPr/>
        </p:nvPicPr>
        <p:blipFill>
          <a:blip r:embed="rId2"/>
          <a:stretch/>
        </p:blipFill>
        <p:spPr>
          <a:xfrm>
            <a:off x="972720" y="1728000"/>
            <a:ext cx="7159320" cy="278748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1800000" y="936000"/>
            <a:ext cx="5900760" cy="7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PE" sz="2800" strike="noStrike">
                <a:solidFill>
                  <a:srgbClr val="000000"/>
                </a:solidFill>
                <a:latin typeface="Calibri"/>
                <a:ea typeface="DejaVu Sans"/>
              </a:rPr>
              <a:t>Modelo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25" name="CustomShape 3"/>
          <p:cNvSpPr/>
          <p:nvPr/>
        </p:nvSpPr>
        <p:spPr>
          <a:xfrm>
            <a:off x="929880" y="1296000"/>
            <a:ext cx="543996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1800000" y="936000"/>
            <a:ext cx="5900760" cy="7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PE" sz="2800" strike="noStrike">
                <a:solidFill>
                  <a:srgbClr val="000000"/>
                </a:solidFill>
                <a:latin typeface="Calibri"/>
                <a:ea typeface="DejaVu Sans"/>
              </a:rPr>
              <a:t>Modelo</a:t>
            </a:r>
            <a:endParaRPr/>
          </a:p>
        </p:txBody>
      </p:sp>
      <p:pic>
        <p:nvPicPr>
          <p:cNvPr id="227" name="Picture 2" descr=""/>
          <p:cNvPicPr/>
          <p:nvPr/>
        </p:nvPicPr>
        <p:blipFill>
          <a:blip r:embed="rId2"/>
          <a:stretch/>
        </p:blipFill>
        <p:spPr>
          <a:xfrm>
            <a:off x="862560" y="2160000"/>
            <a:ext cx="7415280" cy="3003480"/>
          </a:xfrm>
          <a:prstGeom prst="rect">
            <a:avLst/>
          </a:prstGeom>
          <a:ln>
            <a:noFill/>
          </a:ln>
        </p:spPr>
      </p:pic>
      <p:sp>
        <p:nvSpPr>
          <p:cNvPr id="228" name="CustomShape 5"/>
          <p:cNvSpPr/>
          <p:nvPr/>
        </p:nvSpPr>
        <p:spPr>
          <a:xfrm>
            <a:off x="288000" y="5239800"/>
            <a:ext cx="8637480" cy="12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Figura: Representación de una capside vírica mediante una red cuyos nodos son grupos de átomos. Tomada de [2] 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32" name="CustomShape 3"/>
          <p:cNvSpPr/>
          <p:nvPr/>
        </p:nvSpPr>
        <p:spPr>
          <a:xfrm>
            <a:off x="1800000" y="936000"/>
            <a:ext cx="5900760" cy="7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PE" sz="2800" strike="noStrike">
                <a:solidFill>
                  <a:srgbClr val="000000"/>
                </a:solidFill>
                <a:latin typeface="Calibri"/>
                <a:ea typeface="DejaVu Sans"/>
              </a:rPr>
              <a:t>Modelo</a:t>
            </a:r>
            <a:endParaRPr/>
          </a:p>
        </p:txBody>
      </p:sp>
      <p:pic>
        <p:nvPicPr>
          <p:cNvPr id="233" name="Picture 4" descr=""/>
          <p:cNvPicPr/>
          <p:nvPr/>
        </p:nvPicPr>
        <p:blipFill>
          <a:blip r:embed="rId2"/>
          <a:stretch/>
        </p:blipFill>
        <p:spPr>
          <a:xfrm>
            <a:off x="659520" y="2475000"/>
            <a:ext cx="7778520" cy="3311640"/>
          </a:xfrm>
          <a:prstGeom prst="rect">
            <a:avLst/>
          </a:prstGeom>
          <a:ln>
            <a:noFill/>
          </a:ln>
        </p:spPr>
      </p:pic>
      <p:sp>
        <p:nvSpPr>
          <p:cNvPr id="234" name="Line 4"/>
          <p:cNvSpPr/>
          <p:nvPr/>
        </p:nvSpPr>
        <p:spPr>
          <a:xfrm>
            <a:off x="4337280" y="2379600"/>
            <a:ext cx="1800" cy="2746080"/>
          </a:xfrm>
          <a:prstGeom prst="line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sp>
        <p:nvSpPr>
          <p:cNvPr id="235" name="Line 5"/>
          <p:cNvSpPr/>
          <p:nvPr/>
        </p:nvSpPr>
        <p:spPr>
          <a:xfrm>
            <a:off x="4661280" y="3254040"/>
            <a:ext cx="1440" cy="2975040"/>
          </a:xfrm>
          <a:prstGeom prst="line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sp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3619440" y="1612800"/>
            <a:ext cx="1419480" cy="7718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4597560" y="6184800"/>
            <a:ext cx="1305360" cy="54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41" name="CustomShape 3"/>
          <p:cNvSpPr/>
          <p:nvPr/>
        </p:nvSpPr>
        <p:spPr>
          <a:xfrm>
            <a:off x="1728720" y="928800"/>
            <a:ext cx="5900760" cy="7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PE" sz="2600" strike="noStrike">
                <a:solidFill>
                  <a:srgbClr val="000000"/>
                </a:solidFill>
                <a:latin typeface="Calibri"/>
                <a:ea typeface="Droid Sans Fallback"/>
              </a:rPr>
              <a:t>¿Minimización de la Energía?</a:t>
            </a:r>
            <a:endParaRPr/>
          </a:p>
        </p:txBody>
      </p:sp>
      <p:pic>
        <p:nvPicPr>
          <p:cNvPr id="242" name="Picture 2" descr=""/>
          <p:cNvPicPr/>
          <p:nvPr/>
        </p:nvPicPr>
        <p:blipFill>
          <a:blip r:embed="rId2"/>
          <a:stretch/>
        </p:blipFill>
        <p:spPr>
          <a:xfrm>
            <a:off x="5759280" y="1584360"/>
            <a:ext cx="2806560" cy="230040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3436920" y="1657440"/>
            <a:ext cx="2176560" cy="107640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200" strike="noStrike">
                <a:solidFill>
                  <a:srgbClr val="000000"/>
                </a:solidFill>
                <a:latin typeface="Calibri"/>
                <a:ea typeface="Droid Sans Fallback"/>
              </a:rPr>
              <a:t>Potencial Armónico</a:t>
            </a:r>
            <a:endParaRPr/>
          </a:p>
        </p:txBody>
      </p:sp>
      <p:sp>
        <p:nvSpPr>
          <p:cNvPr id="244" name="CustomShape 5"/>
          <p:cNvSpPr/>
          <p:nvPr/>
        </p:nvSpPr>
        <p:spPr>
          <a:xfrm>
            <a:off x="288000" y="1656000"/>
            <a:ext cx="1941480" cy="107640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roid Sans Fallback"/>
              </a:rPr>
              <a:t>Minimización  de la Energía</a:t>
            </a:r>
            <a:endParaRPr/>
          </a:p>
        </p:txBody>
      </p:sp>
      <p:sp>
        <p:nvSpPr>
          <p:cNvPr id="245" name="CustomShape 6"/>
          <p:cNvSpPr/>
          <p:nvPr/>
        </p:nvSpPr>
        <p:spPr>
          <a:xfrm>
            <a:off x="6551640" y="5472000"/>
            <a:ext cx="186840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Calibri"/>
                <a:ea typeface="Droid Sans Fallback"/>
              </a:rPr>
              <a:t>Masas de los nodos</a:t>
            </a:r>
            <a:endParaRPr/>
          </a:p>
        </p:txBody>
      </p:sp>
      <p:pic>
        <p:nvPicPr>
          <p:cNvPr id="246" name="Picture 10" descr=""/>
          <p:cNvPicPr/>
          <p:nvPr/>
        </p:nvPicPr>
        <p:blipFill>
          <a:blip r:embed="rId3"/>
          <a:stretch/>
        </p:blipFill>
        <p:spPr>
          <a:xfrm>
            <a:off x="2166840" y="4025880"/>
            <a:ext cx="210960" cy="465120"/>
          </a:xfrm>
          <a:prstGeom prst="rect">
            <a:avLst/>
          </a:prstGeom>
          <a:ln>
            <a:noFill/>
          </a:ln>
        </p:spPr>
      </p:pic>
      <p:pic>
        <p:nvPicPr>
          <p:cNvPr id="247" name="Picture 11" descr=""/>
          <p:cNvPicPr/>
          <p:nvPr/>
        </p:nvPicPr>
        <p:blipFill>
          <a:blip r:embed="rId4"/>
          <a:stretch/>
        </p:blipFill>
        <p:spPr>
          <a:xfrm>
            <a:off x="4176720" y="4830840"/>
            <a:ext cx="1071360" cy="490320"/>
          </a:xfrm>
          <a:prstGeom prst="rect">
            <a:avLst/>
          </a:prstGeom>
          <a:ln>
            <a:noFill/>
          </a:ln>
        </p:spPr>
      </p:pic>
      <p:pic>
        <p:nvPicPr>
          <p:cNvPr id="248" name="Picture 13" descr=""/>
          <p:cNvPicPr/>
          <p:nvPr/>
        </p:nvPicPr>
        <p:blipFill>
          <a:blip r:embed="rId5"/>
          <a:stretch/>
        </p:blipFill>
        <p:spPr>
          <a:xfrm>
            <a:off x="1189080" y="5475240"/>
            <a:ext cx="461880" cy="209520"/>
          </a:xfrm>
          <a:prstGeom prst="rect">
            <a:avLst/>
          </a:prstGeom>
          <a:ln>
            <a:noFill/>
          </a:ln>
        </p:spPr>
      </p:pic>
      <p:sp>
        <p:nvSpPr>
          <p:cNvPr id="249" name="CustomShape 7"/>
          <p:cNvSpPr/>
          <p:nvPr/>
        </p:nvSpPr>
        <p:spPr>
          <a:xfrm>
            <a:off x="71280" y="5184720"/>
            <a:ext cx="122076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Calibri"/>
                <a:ea typeface="Droid Sans Fallback"/>
              </a:rPr>
              <a:t>Energía Cinética</a:t>
            </a:r>
            <a:endParaRPr/>
          </a:p>
        </p:txBody>
      </p:sp>
      <p:sp>
        <p:nvSpPr>
          <p:cNvPr id="250" name="CustomShape 8"/>
          <p:cNvSpPr/>
          <p:nvPr/>
        </p:nvSpPr>
        <p:spPr>
          <a:xfrm>
            <a:off x="6480000" y="6048360"/>
            <a:ext cx="186840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Calibri"/>
                <a:ea typeface="Droid Sans Fallback"/>
              </a:rPr>
              <a:t>Desplazamiento de los nodos</a:t>
            </a:r>
            <a:endParaRPr/>
          </a:p>
        </p:txBody>
      </p:sp>
      <p:sp>
        <p:nvSpPr>
          <p:cNvPr id="251" name="CustomShape 9"/>
          <p:cNvSpPr/>
          <p:nvPr/>
        </p:nvSpPr>
        <p:spPr>
          <a:xfrm>
            <a:off x="5884920" y="4392720"/>
            <a:ext cx="2176560" cy="1076400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Picture 19" descr=""/>
          <p:cNvPicPr/>
          <p:nvPr/>
        </p:nvPicPr>
        <p:blipFill>
          <a:blip r:embed="rId6"/>
          <a:stretch/>
        </p:blipFill>
        <p:spPr>
          <a:xfrm>
            <a:off x="2735280" y="2954160"/>
            <a:ext cx="3073320" cy="355680"/>
          </a:xfrm>
          <a:prstGeom prst="rect">
            <a:avLst/>
          </a:prstGeom>
          <a:ln>
            <a:noFill/>
          </a:ln>
        </p:spPr>
      </p:pic>
      <p:sp>
        <p:nvSpPr>
          <p:cNvPr id="253" name="CustomShape 10"/>
          <p:cNvSpPr/>
          <p:nvPr/>
        </p:nvSpPr>
        <p:spPr>
          <a:xfrm>
            <a:off x="2448000" y="2160720"/>
            <a:ext cx="717480" cy="212760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" descr=""/>
          <p:cNvPicPr/>
          <p:nvPr/>
        </p:nvPicPr>
        <p:blipFill>
          <a:blip r:embed="rId7"/>
          <a:stretch/>
        </p:blipFill>
        <p:spPr>
          <a:xfrm>
            <a:off x="990720" y="3340080"/>
            <a:ext cx="3235680" cy="61956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8"/>
          <a:stretch/>
        </p:blipFill>
        <p:spPr>
          <a:xfrm>
            <a:off x="1650960" y="5245200"/>
            <a:ext cx="1508400" cy="5688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9"/>
          <a:stretch/>
        </p:blipFill>
        <p:spPr>
          <a:xfrm>
            <a:off x="1727280" y="4521240"/>
            <a:ext cx="1406880" cy="5688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10"/>
          <a:stretch/>
        </p:blipFill>
        <p:spPr>
          <a:xfrm>
            <a:off x="5829480" y="5613480"/>
            <a:ext cx="441720" cy="26388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11"/>
          <a:stretch/>
        </p:blipFill>
        <p:spPr>
          <a:xfrm>
            <a:off x="4102200" y="4533840"/>
            <a:ext cx="1279800" cy="26388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12"/>
          <a:stretch/>
        </p:blipFill>
        <p:spPr>
          <a:xfrm>
            <a:off x="5892840" y="6197760"/>
            <a:ext cx="340200" cy="26388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13"/>
          <a:stretch/>
        </p:blipFill>
        <p:spPr>
          <a:xfrm>
            <a:off x="5969160" y="4673520"/>
            <a:ext cx="1940400" cy="40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64" name="CustomShape 3"/>
          <p:cNvSpPr/>
          <p:nvPr/>
        </p:nvSpPr>
        <p:spPr>
          <a:xfrm>
            <a:off x="1728720" y="928800"/>
            <a:ext cx="5900760" cy="7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PE" sz="2600" strike="noStrike">
                <a:solidFill>
                  <a:srgbClr val="000000"/>
                </a:solidFill>
                <a:latin typeface="Calibri"/>
                <a:ea typeface="Droid Sans Fallback"/>
              </a:rPr>
              <a:t>¿Minimización de la Energía?</a:t>
            </a:r>
            <a:endParaRPr/>
          </a:p>
        </p:txBody>
      </p:sp>
      <p:sp>
        <p:nvSpPr>
          <p:cNvPr id="265" name="CustomShape 4"/>
          <p:cNvSpPr/>
          <p:nvPr/>
        </p:nvSpPr>
        <p:spPr>
          <a:xfrm>
            <a:off x="5062680" y="1511280"/>
            <a:ext cx="365760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Calibri"/>
                <a:ea typeface="Droid Sans Fallback"/>
              </a:rPr>
              <a:t>Mass Weighted Coordinates</a:t>
            </a:r>
            <a:endParaRPr/>
          </a:p>
        </p:txBody>
      </p:sp>
      <p:sp>
        <p:nvSpPr>
          <p:cNvPr id="266" name="CustomShape 5"/>
          <p:cNvSpPr/>
          <p:nvPr/>
        </p:nvSpPr>
        <p:spPr>
          <a:xfrm>
            <a:off x="5843520" y="3645000"/>
            <a:ext cx="2949480" cy="88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1500" strike="noStrike">
                <a:solidFill>
                  <a:srgbClr val="000000"/>
                </a:solidFill>
                <a:latin typeface="Calibri"/>
                <a:ea typeface="Droid Sans Fallback"/>
              </a:rPr>
              <a:t>Representan las nuevas coordenadas con un factor de peso</a:t>
            </a:r>
            <a:endParaRPr/>
          </a:p>
        </p:txBody>
      </p:sp>
      <p:sp>
        <p:nvSpPr>
          <p:cNvPr id="267" name="CustomShape 6"/>
          <p:cNvSpPr/>
          <p:nvPr/>
        </p:nvSpPr>
        <p:spPr>
          <a:xfrm>
            <a:off x="576360" y="3502080"/>
            <a:ext cx="3657600" cy="88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>
            <a:off x="5781600" y="2879640"/>
            <a:ext cx="2793960" cy="88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1500" strike="noStrike">
                <a:solidFill>
                  <a:srgbClr val="000000"/>
                </a:solidFill>
                <a:latin typeface="Calibri"/>
                <a:ea typeface="Droid Sans Fallback"/>
              </a:rPr>
              <a:t>Matriz de interacción, se relaciona con la frecuencia</a:t>
            </a:r>
            <a:endParaRPr/>
          </a:p>
        </p:txBody>
      </p:sp>
      <p:sp>
        <p:nvSpPr>
          <p:cNvPr id="269" name="CustomShape 8"/>
          <p:cNvSpPr/>
          <p:nvPr/>
        </p:nvSpPr>
        <p:spPr>
          <a:xfrm>
            <a:off x="5051520" y="1655640"/>
            <a:ext cx="3801960" cy="3381480"/>
          </a:xfrm>
          <a:prstGeom prst="rect">
            <a:avLst/>
          </a:prstGeom>
          <a:noFill/>
          <a:ln w="9360">
            <a:solidFill>
              <a:srgbClr val="198a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Picture 13" descr=""/>
          <p:cNvPicPr/>
          <p:nvPr/>
        </p:nvPicPr>
        <p:blipFill>
          <a:blip r:embed="rId2"/>
          <a:stretch/>
        </p:blipFill>
        <p:spPr>
          <a:xfrm>
            <a:off x="3459240" y="2238480"/>
            <a:ext cx="1592280" cy="500040"/>
          </a:xfrm>
          <a:prstGeom prst="rect">
            <a:avLst/>
          </a:prstGeom>
          <a:ln>
            <a:noFill/>
          </a:ln>
        </p:spPr>
      </p:pic>
      <p:pic>
        <p:nvPicPr>
          <p:cNvPr id="271" name="Picture 14" descr=""/>
          <p:cNvPicPr/>
          <p:nvPr/>
        </p:nvPicPr>
        <p:blipFill>
          <a:blip r:embed="rId3"/>
          <a:stretch/>
        </p:blipFill>
        <p:spPr>
          <a:xfrm>
            <a:off x="2908440" y="1982880"/>
            <a:ext cx="257040" cy="749160"/>
          </a:xfrm>
          <a:prstGeom prst="rect">
            <a:avLst/>
          </a:prstGeom>
          <a:ln>
            <a:noFill/>
          </a:ln>
        </p:spPr>
      </p:pic>
      <p:sp>
        <p:nvSpPr>
          <p:cNvPr id="272" name="CustomShape 9"/>
          <p:cNvSpPr/>
          <p:nvPr/>
        </p:nvSpPr>
        <p:spPr>
          <a:xfrm>
            <a:off x="360360" y="3456000"/>
            <a:ext cx="186840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Calibri"/>
                <a:ea typeface="Droid Sans Fallback"/>
              </a:rPr>
              <a:t>Solución:</a:t>
            </a:r>
            <a:endParaRPr/>
          </a:p>
        </p:txBody>
      </p:sp>
      <p:sp>
        <p:nvSpPr>
          <p:cNvPr id="273" name="CustomShape 10"/>
          <p:cNvSpPr/>
          <p:nvPr/>
        </p:nvSpPr>
        <p:spPr>
          <a:xfrm>
            <a:off x="503280" y="4608360"/>
            <a:ext cx="186840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Calibri"/>
                <a:ea typeface="Droid Sans Fallback"/>
              </a:rPr>
              <a:t>Frecuencias</a:t>
            </a:r>
            <a:endParaRPr/>
          </a:p>
        </p:txBody>
      </p:sp>
      <p:sp>
        <p:nvSpPr>
          <p:cNvPr id="274" name="CustomShape 11"/>
          <p:cNvSpPr/>
          <p:nvPr/>
        </p:nvSpPr>
        <p:spPr>
          <a:xfrm>
            <a:off x="576360" y="5688000"/>
            <a:ext cx="186840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Calibri"/>
                <a:ea typeface="Droid Sans Fallback"/>
              </a:rPr>
              <a:t>Pseudo inversa</a:t>
            </a:r>
            <a:endParaRPr/>
          </a:p>
        </p:txBody>
      </p:sp>
      <p:sp>
        <p:nvSpPr>
          <p:cNvPr id="275" name="CustomShape 12"/>
          <p:cNvSpPr/>
          <p:nvPr/>
        </p:nvSpPr>
        <p:spPr>
          <a:xfrm>
            <a:off x="522360" y="1550880"/>
            <a:ext cx="167472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roid Sans Fallback"/>
              </a:rPr>
              <a:t>Ecuación de movimiento:</a:t>
            </a:r>
            <a:endParaRPr/>
          </a:p>
        </p:txBody>
      </p:sp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2502000" y="1650960"/>
            <a:ext cx="1660680" cy="26388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5"/>
          <a:stretch/>
        </p:blipFill>
        <p:spPr>
          <a:xfrm>
            <a:off x="6058080" y="2120760"/>
            <a:ext cx="1571760" cy="88596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6"/>
          <a:stretch/>
        </p:blipFill>
        <p:spPr>
          <a:xfrm>
            <a:off x="5194440" y="3886200"/>
            <a:ext cx="403560" cy="2638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7"/>
          <a:stretch/>
        </p:blipFill>
        <p:spPr>
          <a:xfrm>
            <a:off x="5207040" y="3251160"/>
            <a:ext cx="479880" cy="26388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8"/>
          <a:stretch/>
        </p:blipFill>
        <p:spPr>
          <a:xfrm>
            <a:off x="2705040" y="2870280"/>
            <a:ext cx="1114560" cy="26388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9"/>
          <a:stretch/>
        </p:blipFill>
        <p:spPr>
          <a:xfrm>
            <a:off x="2806560" y="3492360"/>
            <a:ext cx="1140120" cy="34020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10"/>
          <a:stretch/>
        </p:blipFill>
        <p:spPr>
          <a:xfrm>
            <a:off x="2603520" y="4660920"/>
            <a:ext cx="1343160" cy="3020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11"/>
          <a:stretch/>
        </p:blipFill>
        <p:spPr>
          <a:xfrm>
            <a:off x="3632040" y="5562720"/>
            <a:ext cx="2308680" cy="74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287" name="CustomShape 3"/>
          <p:cNvSpPr/>
          <p:nvPr/>
        </p:nvSpPr>
        <p:spPr>
          <a:xfrm>
            <a:off x="1788480" y="748800"/>
            <a:ext cx="54403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PE" sz="2800" strike="noStrike">
                <a:solidFill>
                  <a:srgbClr val="000000"/>
                </a:solidFill>
                <a:latin typeface="Calibri"/>
                <a:ea typeface="Droid Sans Fallback"/>
              </a:rPr>
              <a:t>Simulaciones en Biomoléculas </a:t>
            </a:r>
            <a:endParaRPr/>
          </a:p>
        </p:txBody>
      </p:sp>
      <p:pic>
        <p:nvPicPr>
          <p:cNvPr id="288" name="Picture 2" descr=""/>
          <p:cNvPicPr/>
          <p:nvPr/>
        </p:nvPicPr>
        <p:blipFill>
          <a:blip r:embed="rId2"/>
          <a:stretch/>
        </p:blipFill>
        <p:spPr>
          <a:xfrm>
            <a:off x="406440" y="3881520"/>
            <a:ext cx="2379600" cy="2384280"/>
          </a:xfrm>
          <a:prstGeom prst="rect">
            <a:avLst/>
          </a:prstGeom>
          <a:ln>
            <a:noFill/>
          </a:ln>
        </p:spPr>
      </p:pic>
      <p:pic>
        <p:nvPicPr>
          <p:cNvPr id="289" name="Picture 3" descr=""/>
          <p:cNvPicPr/>
          <p:nvPr/>
        </p:nvPicPr>
        <p:blipFill>
          <a:blip r:embed="rId3"/>
          <a:stretch/>
        </p:blipFill>
        <p:spPr>
          <a:xfrm>
            <a:off x="250920" y="1341360"/>
            <a:ext cx="2525760" cy="2454120"/>
          </a:xfrm>
          <a:prstGeom prst="rect">
            <a:avLst/>
          </a:prstGeom>
          <a:ln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493560" y="4362480"/>
            <a:ext cx="2176560" cy="7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roid Sans Fallback"/>
              </a:rPr>
              <a:t>GNM</a:t>
            </a:r>
            <a:endParaRPr/>
          </a:p>
        </p:txBody>
      </p:sp>
      <p:sp>
        <p:nvSpPr>
          <p:cNvPr id="291" name="CustomShape 5"/>
          <p:cNvSpPr/>
          <p:nvPr/>
        </p:nvSpPr>
        <p:spPr>
          <a:xfrm>
            <a:off x="406440" y="1752480"/>
            <a:ext cx="2176560" cy="7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roid Sans Fallback"/>
              </a:rPr>
              <a:t>ANM</a:t>
            </a:r>
            <a:endParaRPr/>
          </a:p>
        </p:txBody>
      </p:sp>
      <p:sp>
        <p:nvSpPr>
          <p:cNvPr id="292" name="CustomShape 6"/>
          <p:cNvSpPr/>
          <p:nvPr/>
        </p:nvSpPr>
        <p:spPr>
          <a:xfrm>
            <a:off x="406440" y="2417760"/>
            <a:ext cx="2176560" cy="7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roid Sans Fallback"/>
              </a:rPr>
              <a:t>Anisotrópico</a:t>
            </a:r>
            <a:endParaRPr/>
          </a:p>
        </p:txBody>
      </p:sp>
      <p:sp>
        <p:nvSpPr>
          <p:cNvPr id="293" name="CustomShape 7"/>
          <p:cNvSpPr/>
          <p:nvPr/>
        </p:nvSpPr>
        <p:spPr>
          <a:xfrm>
            <a:off x="493560" y="5019840"/>
            <a:ext cx="2176560" cy="7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roid Sans Fallback"/>
              </a:rPr>
              <a:t>Gaussiano</a:t>
            </a:r>
            <a:endParaRPr/>
          </a:p>
        </p:txBody>
      </p:sp>
      <p:sp>
        <p:nvSpPr>
          <p:cNvPr id="294" name="CustomShape 8"/>
          <p:cNvSpPr/>
          <p:nvPr/>
        </p:nvSpPr>
        <p:spPr>
          <a:xfrm>
            <a:off x="6993000" y="2266920"/>
            <a:ext cx="186840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Calibri"/>
                <a:ea typeface="Droid Sans Fallback"/>
              </a:rPr>
              <a:t>Distancias con respecto al equilibrio</a:t>
            </a:r>
            <a:endParaRPr/>
          </a:p>
        </p:txBody>
      </p:sp>
      <p:sp>
        <p:nvSpPr>
          <p:cNvPr id="295" name="CustomShape 9"/>
          <p:cNvSpPr/>
          <p:nvPr/>
        </p:nvSpPr>
        <p:spPr>
          <a:xfrm>
            <a:off x="6948360" y="4581360"/>
            <a:ext cx="1868400" cy="79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Calibri"/>
                <a:ea typeface="Droid Sans Fallback"/>
              </a:rPr>
              <a:t>Desplazamientos con respecto al equilibrio</a:t>
            </a:r>
            <a:endParaRPr/>
          </a:p>
        </p:txBody>
      </p:sp>
      <p:pic>
        <p:nvPicPr>
          <p:cNvPr id="296" name="" descr=""/>
          <p:cNvPicPr/>
          <p:nvPr/>
        </p:nvPicPr>
        <p:blipFill>
          <a:blip r:embed="rId4"/>
          <a:stretch/>
        </p:blipFill>
        <p:spPr>
          <a:xfrm>
            <a:off x="3898800" y="2260440"/>
            <a:ext cx="1978200" cy="55584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5"/>
          <a:stretch/>
        </p:blipFill>
        <p:spPr>
          <a:xfrm>
            <a:off x="3581280" y="4813200"/>
            <a:ext cx="2930760" cy="50508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6"/>
          <a:stretch/>
        </p:blipFill>
        <p:spPr>
          <a:xfrm>
            <a:off x="7404120" y="1727280"/>
            <a:ext cx="276480" cy="27648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7"/>
          <a:stretch/>
        </p:blipFill>
        <p:spPr>
          <a:xfrm>
            <a:off x="8077320" y="1739880"/>
            <a:ext cx="340200" cy="27648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8"/>
          <a:stretch/>
        </p:blipFill>
        <p:spPr>
          <a:xfrm>
            <a:off x="7404120" y="4064040"/>
            <a:ext cx="314640" cy="27648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9"/>
          <a:stretch/>
        </p:blipFill>
        <p:spPr>
          <a:xfrm>
            <a:off x="8013600" y="4051440"/>
            <a:ext cx="390960" cy="27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85800" y="184500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4400" strike="noStrike">
                <a:solidFill>
                  <a:srgbClr val="000000"/>
                </a:solidFill>
                <a:latin typeface="Calibri"/>
                <a:ea typeface="DejaVu Sans"/>
              </a:rPr>
              <a:t>MAVEN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306" name="CustomShape 4"/>
          <p:cNvSpPr/>
          <p:nvPr/>
        </p:nvSpPr>
        <p:spPr>
          <a:xfrm>
            <a:off x="827640" y="342468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4400" strike="noStrike">
                <a:solidFill>
                  <a:srgbClr val="000000"/>
                </a:solidFill>
                <a:latin typeface="Calibri"/>
                <a:ea typeface="DejaVu Sans"/>
              </a:rPr>
              <a:t>Implementación en MAVEN</a:t>
            </a:r>
            <a:endParaRPr/>
          </a:p>
        </p:txBody>
      </p:sp>
      <p:sp>
        <p:nvSpPr>
          <p:cNvPr id="307" name="CustomShape 5"/>
          <p:cNvSpPr/>
          <p:nvPr/>
        </p:nvSpPr>
        <p:spPr>
          <a:xfrm>
            <a:off x="827640" y="465300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4400" strike="noStrike">
                <a:solidFill>
                  <a:srgbClr val="000000"/>
                </a:solidFill>
                <a:latin typeface="Calibri"/>
                <a:ea typeface="DejaVu Sans"/>
              </a:rPr>
              <a:t>Resultados obtenidos en el programa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681840" y="43200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2800" strike="noStrike">
                <a:solidFill>
                  <a:srgbClr val="000000"/>
                </a:solidFill>
                <a:latin typeface="Calibri"/>
                <a:ea typeface="DejaVu Sans"/>
              </a:rPr>
              <a:t>MAVEN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311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312" name="CustomShape 4"/>
          <p:cNvSpPr/>
          <p:nvPr/>
        </p:nvSpPr>
        <p:spPr>
          <a:xfrm>
            <a:off x="393840" y="961200"/>
            <a:ext cx="8421840" cy="16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2200" strike="noStrike">
                <a:solidFill>
                  <a:srgbClr val="000000"/>
                </a:solidFill>
                <a:latin typeface="Arial"/>
                <a:ea typeface="DejaVu Sans"/>
              </a:rPr>
              <a:t>Es una aplicación visual para desarrollar libre e independientemente ENMs</a:t>
            </a:r>
            <a:endParaRPr/>
          </a:p>
        </p:txBody>
      </p:sp>
      <p:sp>
        <p:nvSpPr>
          <p:cNvPr id="313" name="CustomShape 5"/>
          <p:cNvSpPr/>
          <p:nvPr/>
        </p:nvSpPr>
        <p:spPr>
          <a:xfrm>
            <a:off x="576000" y="2232000"/>
            <a:ext cx="1367640" cy="14904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Arial"/>
                <a:ea typeface="DejaVu Sans"/>
              </a:rPr>
              <a:t>Archivo PDB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Proteína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ARN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ADN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Ligando</a:t>
            </a:r>
            <a:endParaRPr/>
          </a:p>
        </p:txBody>
      </p:sp>
      <p:sp>
        <p:nvSpPr>
          <p:cNvPr id="314" name="CustomShape 6"/>
          <p:cNvSpPr/>
          <p:nvPr/>
        </p:nvSpPr>
        <p:spPr>
          <a:xfrm>
            <a:off x="2629440" y="2209680"/>
            <a:ext cx="3703320" cy="174996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Arial"/>
                <a:ea typeface="DejaVu Sans"/>
              </a:rPr>
              <a:t>MAVEN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15" name="CustomShape 7"/>
          <p:cNvSpPr/>
          <p:nvPr/>
        </p:nvSpPr>
        <p:spPr>
          <a:xfrm>
            <a:off x="2567160" y="2710440"/>
            <a:ext cx="1671840" cy="124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ENMs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ANM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GNM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ANM_SteM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ANM_nearest atom</a:t>
            </a:r>
            <a:endParaRPr/>
          </a:p>
        </p:txBody>
      </p:sp>
      <p:sp>
        <p:nvSpPr>
          <p:cNvPr id="316" name="CustomShape 8"/>
          <p:cNvSpPr/>
          <p:nvPr/>
        </p:nvSpPr>
        <p:spPr>
          <a:xfrm>
            <a:off x="4488840" y="3022920"/>
            <a:ext cx="1342800" cy="68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N° Parámetros</a:t>
            </a:r>
            <a:endParaRPr/>
          </a:p>
          <a:p>
            <a:pPr algn="ctr"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fijos</a:t>
            </a:r>
            <a:endParaRPr/>
          </a:p>
        </p:txBody>
      </p:sp>
      <p:sp>
        <p:nvSpPr>
          <p:cNvPr id="317" name="CustomShape 9"/>
          <p:cNvSpPr/>
          <p:nvPr/>
        </p:nvSpPr>
        <p:spPr>
          <a:xfrm>
            <a:off x="7560000" y="4248000"/>
            <a:ext cx="1443960" cy="1007640"/>
          </a:xfrm>
          <a:prstGeom prst="rect">
            <a:avLst/>
          </a:prstGeom>
          <a:noFill/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Factores B</a:t>
            </a:r>
            <a:endParaRPr/>
          </a:p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Movimiento Relativo</a:t>
            </a:r>
            <a:endParaRPr/>
          </a:p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Autovalores, autovectores</a:t>
            </a:r>
            <a:endParaRPr/>
          </a:p>
        </p:txBody>
      </p:sp>
      <p:sp>
        <p:nvSpPr>
          <p:cNvPr id="318" name="CustomShape 10"/>
          <p:cNvSpPr/>
          <p:nvPr/>
        </p:nvSpPr>
        <p:spPr>
          <a:xfrm>
            <a:off x="4055040" y="3336120"/>
            <a:ext cx="619560" cy="12456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1"/>
          <p:cNvSpPr/>
          <p:nvPr/>
        </p:nvSpPr>
        <p:spPr>
          <a:xfrm rot="2886600">
            <a:off x="6191280" y="3413160"/>
            <a:ext cx="1859400" cy="21564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2"/>
          <p:cNvSpPr/>
          <p:nvPr/>
        </p:nvSpPr>
        <p:spPr>
          <a:xfrm>
            <a:off x="1945440" y="3024000"/>
            <a:ext cx="683640" cy="21564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3"/>
          <p:cNvSpPr/>
          <p:nvPr/>
        </p:nvSpPr>
        <p:spPr>
          <a:xfrm>
            <a:off x="648000" y="374400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2800" strike="noStrike">
                <a:solidFill>
                  <a:srgbClr val="000000"/>
                </a:solidFill>
                <a:latin typeface="Calibri"/>
                <a:ea typeface="DejaVu Sans"/>
              </a:rPr>
              <a:t>ANM server GNM server</a:t>
            </a:r>
            <a:endParaRPr/>
          </a:p>
        </p:txBody>
      </p:sp>
      <p:sp>
        <p:nvSpPr>
          <p:cNvPr id="322" name="CustomShape 14"/>
          <p:cNvSpPr/>
          <p:nvPr/>
        </p:nvSpPr>
        <p:spPr>
          <a:xfrm>
            <a:off x="360000" y="4273200"/>
            <a:ext cx="8421840" cy="16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2200" strike="noStrike">
                <a:solidFill>
                  <a:srgbClr val="000000"/>
                </a:solidFill>
                <a:latin typeface="Arial"/>
                <a:ea typeface="DejaVu Sans"/>
              </a:rPr>
              <a:t>Es un servidor web para desarrollar ENMs</a:t>
            </a:r>
            <a:endParaRPr/>
          </a:p>
        </p:txBody>
      </p:sp>
      <p:sp>
        <p:nvSpPr>
          <p:cNvPr id="323" name="CustomShape 15"/>
          <p:cNvSpPr/>
          <p:nvPr/>
        </p:nvSpPr>
        <p:spPr>
          <a:xfrm>
            <a:off x="542160" y="5306760"/>
            <a:ext cx="1367640" cy="14904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Arial"/>
                <a:ea typeface="DejaVu Sans"/>
              </a:rPr>
              <a:t>Archivo PDB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Proteína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ARN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ADN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Ligando</a:t>
            </a:r>
            <a:endParaRPr/>
          </a:p>
        </p:txBody>
      </p:sp>
      <p:sp>
        <p:nvSpPr>
          <p:cNvPr id="324" name="CustomShape 16"/>
          <p:cNvSpPr/>
          <p:nvPr/>
        </p:nvSpPr>
        <p:spPr>
          <a:xfrm>
            <a:off x="2595600" y="5284440"/>
            <a:ext cx="3703320" cy="174996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Arial"/>
                <a:ea typeface="DejaVu Sans"/>
              </a:rPr>
              <a:t>MAVEN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25" name="CustomShape 17"/>
          <p:cNvSpPr/>
          <p:nvPr/>
        </p:nvSpPr>
        <p:spPr>
          <a:xfrm>
            <a:off x="2533320" y="5785200"/>
            <a:ext cx="1671840" cy="124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ENMs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ANM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GNM</a:t>
            </a:r>
            <a:endParaRPr/>
          </a:p>
        </p:txBody>
      </p:sp>
      <p:sp>
        <p:nvSpPr>
          <p:cNvPr id="326" name="CustomShape 18"/>
          <p:cNvSpPr/>
          <p:nvPr/>
        </p:nvSpPr>
        <p:spPr>
          <a:xfrm>
            <a:off x="4455000" y="6097680"/>
            <a:ext cx="1342800" cy="68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buFont typeface="StarSymbol"/>
              <a:buChar char="l"/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N° Parámetros</a:t>
            </a:r>
            <a:endParaRPr/>
          </a:p>
          <a:p>
            <a:pPr algn="ctr"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Arial"/>
                <a:ea typeface="DejaVu Sans"/>
              </a:rPr>
              <a:t>fijos</a:t>
            </a:r>
            <a:endParaRPr/>
          </a:p>
        </p:txBody>
      </p:sp>
      <p:sp>
        <p:nvSpPr>
          <p:cNvPr id="327" name="CustomShape 19"/>
          <p:cNvSpPr/>
          <p:nvPr/>
        </p:nvSpPr>
        <p:spPr>
          <a:xfrm>
            <a:off x="4021200" y="6410880"/>
            <a:ext cx="619560" cy="12456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0"/>
          <p:cNvSpPr/>
          <p:nvPr/>
        </p:nvSpPr>
        <p:spPr>
          <a:xfrm rot="19293600">
            <a:off x="6189480" y="5857200"/>
            <a:ext cx="2014200" cy="21564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1"/>
          <p:cNvSpPr/>
          <p:nvPr/>
        </p:nvSpPr>
        <p:spPr>
          <a:xfrm>
            <a:off x="1911600" y="6098760"/>
            <a:ext cx="683640" cy="215640"/>
          </a:xfrm>
          <a:prstGeom prst="notched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48000" y="648000"/>
            <a:ext cx="771876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3600" strike="noStrike">
                <a:solidFill>
                  <a:srgbClr val="000000"/>
                </a:solidFill>
                <a:latin typeface="Calibri"/>
                <a:ea typeface="DejaVu Sans"/>
              </a:rPr>
              <a:t>Problema de Estudio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86" name="CustomShape 4"/>
          <p:cNvSpPr/>
          <p:nvPr/>
        </p:nvSpPr>
        <p:spPr>
          <a:xfrm>
            <a:off x="742680" y="2493000"/>
            <a:ext cx="7766280" cy="37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5"/>
          <p:cNvSpPr/>
          <p:nvPr/>
        </p:nvSpPr>
        <p:spPr>
          <a:xfrm>
            <a:off x="556200" y="824400"/>
            <a:ext cx="7650000" cy="356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Determinar los cambios en los movimientos globales del co-transportador de sodio- galactosa  presente en Vibrio parahaemolyticus (vSGLT) en presencia o en ausencia de los iones  o de los substratos que transporta en un determinado estado de conformación.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" name="CustomShape 6"/>
          <p:cNvSpPr/>
          <p:nvPr/>
        </p:nvSpPr>
        <p:spPr>
          <a:xfrm>
            <a:off x="0" y="0"/>
            <a:ext cx="913788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2 Imagen" descr=""/>
          <p:cNvPicPr/>
          <p:nvPr/>
        </p:nvPicPr>
        <p:blipFill>
          <a:blip r:embed="rId2"/>
          <a:stretch/>
        </p:blipFill>
        <p:spPr>
          <a:xfrm>
            <a:off x="588600" y="4005360"/>
            <a:ext cx="3270960" cy="2217600"/>
          </a:xfrm>
          <a:prstGeom prst="rect">
            <a:avLst/>
          </a:prstGeom>
          <a:ln>
            <a:noFill/>
          </a:ln>
        </p:spPr>
      </p:pic>
      <p:sp>
        <p:nvSpPr>
          <p:cNvPr id="90" name="CustomShape 7"/>
          <p:cNvSpPr/>
          <p:nvPr/>
        </p:nvSpPr>
        <p:spPr>
          <a:xfrm>
            <a:off x="1003320" y="6262920"/>
            <a:ext cx="265824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PE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PE" sz="900" strike="noStrike">
                <a:solidFill>
                  <a:srgbClr val="000000"/>
                </a:solidFill>
                <a:latin typeface="Calibri"/>
                <a:ea typeface="Calibri"/>
              </a:rPr>
              <a:t>SEM de varios Vibrio parahaemolyticus. Tomada de [1]</a:t>
            </a:r>
            <a:endParaRPr/>
          </a:p>
        </p:txBody>
      </p:sp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824000" y="3744000"/>
            <a:ext cx="3815640" cy="28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864000" y="64800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Anisotropic Network Model Server</a:t>
            </a:r>
            <a:endParaRPr/>
          </a:p>
        </p:txBody>
      </p:sp>
      <p:sp>
        <p:nvSpPr>
          <p:cNvPr id="331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333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pic>
        <p:nvPicPr>
          <p:cNvPr id="334" name="Shape 91" descr=""/>
          <p:cNvPicPr/>
          <p:nvPr/>
        </p:nvPicPr>
        <p:blipFill>
          <a:blip r:embed="rId2"/>
          <a:srcRect l="0" t="0" r="0" b="906636"/>
          <a:stretch/>
        </p:blipFill>
        <p:spPr>
          <a:xfrm>
            <a:off x="792000" y="1800000"/>
            <a:ext cx="7631640" cy="424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829800" y="1050480"/>
            <a:ext cx="701244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4400" strike="noStrike">
                <a:solidFill>
                  <a:srgbClr val="000000"/>
                </a:solidFill>
                <a:latin typeface="Calibri"/>
                <a:ea typeface="DejaVu Sans"/>
              </a:rPr>
              <a:t>Bibliografía</a:t>
            </a:r>
            <a:endParaRPr/>
          </a:p>
        </p:txBody>
      </p:sp>
      <p:sp>
        <p:nvSpPr>
          <p:cNvPr id="336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7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339" name="CustomShape 4"/>
          <p:cNvSpPr/>
          <p:nvPr/>
        </p:nvSpPr>
        <p:spPr>
          <a:xfrm>
            <a:off x="827640" y="342468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5"/>
          <p:cNvSpPr/>
          <p:nvPr/>
        </p:nvSpPr>
        <p:spPr>
          <a:xfrm>
            <a:off x="827640" y="465300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6"/>
          <p:cNvSpPr/>
          <p:nvPr/>
        </p:nvSpPr>
        <p:spPr>
          <a:xfrm>
            <a:off x="802440" y="1546920"/>
            <a:ext cx="3531960" cy="52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Calibri"/>
              </a:rPr>
              <a:t>[1] </a:t>
            </a:r>
            <a:r>
              <a:rPr b="1" lang="es-PE" sz="1400" strike="noStrike" u="sng">
                <a:solidFill>
                  <a:srgbClr val="0000ff"/>
                </a:solidFill>
                <a:latin typeface="Calibri"/>
                <a:ea typeface="Calibri"/>
              </a:rPr>
              <a:t>http://phil.cdc.gov/phil/details.asp?pid=6933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[2] Elastic Network Models For Biomolecular Dynamics: Theory and Application to Membrane Proteins and Viruses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[3] Normal Modes and Essential Dynamics Steven Hayward and Bert L. de Groot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[4] Global motions exhibited by proteins in micro- to milliseconds simulations concur with anisotropic network model predictions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[5]</a:t>
            </a:r>
            <a:r>
              <a:rPr i="1"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 The Gaussian Network Model: Theory and Applications</a:t>
            </a:r>
            <a:endParaRPr/>
          </a:p>
          <a:p>
            <a:pPr>
              <a:lnSpc>
                <a:spcPct val="100000"/>
              </a:lnSpc>
            </a:pPr>
            <a:r>
              <a:rPr i="1"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[6] </a:t>
            </a:r>
            <a:r>
              <a:rPr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Characterization of the </a:t>
            </a:r>
            <a:r>
              <a:rPr i="1"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Vibrio parahaemolyticus </a:t>
            </a:r>
            <a:r>
              <a:rPr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Na+/Glucose Cotransporter 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A BACTERIAL MEMBER OF THE SODIUM/GLUCOSE TRANSPORTER (SGLT) FAMILY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DejaVu Sans"/>
              </a:rPr>
              <a:t>[7] Nomenclatura HUGO: </a:t>
            </a:r>
            <a:r>
              <a:rPr lang="es-PE" sz="1400" strike="noStrike" u="sng">
                <a:solidFill>
                  <a:srgbClr val="0000ff"/>
                </a:solidFill>
                <a:latin typeface="Calibri"/>
                <a:ea typeface="DejaVu Sans"/>
              </a:rPr>
              <a:t>http://www.genenames.org/cgi-bin/gene_symbol_report?hgnc_id=11040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2" name="CustomShape 7"/>
          <p:cNvSpPr/>
          <p:nvPr/>
        </p:nvSpPr>
        <p:spPr>
          <a:xfrm>
            <a:off x="4925520" y="1635480"/>
            <a:ext cx="3531960" cy="52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Calibri"/>
              </a:rPr>
              <a:t>[8]</a:t>
            </a:r>
            <a:r>
              <a:rPr lang="es-PE" sz="1400" strike="noStrike" u="sng">
                <a:solidFill>
                  <a:srgbClr val="0000ff"/>
                </a:solidFill>
                <a:latin typeface="Calibri"/>
                <a:ea typeface="Calibri"/>
              </a:rPr>
              <a:t>http://www.tcdb.org/search/result.php?tc=2.A.21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Calibri"/>
              </a:rPr>
              <a:t>[9] Forrest, L. R. &amp; Rudnick, G. The rocking bundle: A mechanism for ion-coupled solute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Calibri"/>
              </a:rPr>
              <a:t>flux by symmetrical transporters. Physiology (Bethesda) 24, 377-386 (2009).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Calibri"/>
              </a:rPr>
              <a:t>[10] Stochastic steps in secondary active sugar transport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Calibri"/>
              </a:rPr>
              <a:t>[11]MAVEN : Motion Analysis and Visualization of Elastic Networks and Structure Ensembles Version 1 . 1 User ’ s Manual</a:t>
            </a:r>
            <a:endParaRPr/>
          </a:p>
          <a:p>
            <a:pPr>
              <a:lnSpc>
                <a:spcPct val="100000"/>
              </a:lnSpc>
            </a:pPr>
            <a:r>
              <a:rPr lang="es-PE" sz="1400" strike="noStrike">
                <a:solidFill>
                  <a:srgbClr val="000000"/>
                </a:solidFill>
                <a:latin typeface="Calibri"/>
                <a:ea typeface="Calibri"/>
              </a:rPr>
              <a:t>[12] Faham, S. et al. The crystal structure of a sodium galactose transporter reveals mechanistic insights into Na+/sugar symport. Science (New York, N.Y.) 321, 810–814 (2008).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09560" y="734040"/>
            <a:ext cx="771876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3600" strike="noStrike">
                <a:solidFill>
                  <a:srgbClr val="000000"/>
                </a:solidFill>
                <a:latin typeface="Calibri"/>
                <a:ea typeface="DejaVu Sans"/>
              </a:rPr>
              <a:t>Problema de Estudio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96" name="CustomShape 4"/>
          <p:cNvSpPr/>
          <p:nvPr/>
        </p:nvSpPr>
        <p:spPr>
          <a:xfrm>
            <a:off x="742680" y="2493000"/>
            <a:ext cx="7766280" cy="37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5"/>
          <p:cNvSpPr/>
          <p:nvPr/>
        </p:nvSpPr>
        <p:spPr>
          <a:xfrm>
            <a:off x="0" y="0"/>
            <a:ext cx="913788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6"/>
          <p:cNvSpPr/>
          <p:nvPr/>
        </p:nvSpPr>
        <p:spPr>
          <a:xfrm>
            <a:off x="361800" y="6303240"/>
            <a:ext cx="265824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PE" sz="900" strike="noStrike">
                <a:solidFill>
                  <a:srgbClr val="4f81bd"/>
                </a:solidFill>
                <a:latin typeface="Calibri"/>
                <a:ea typeface="Calibri"/>
              </a:rPr>
              <a:t>Ilustración 2: </a:t>
            </a:r>
            <a:r>
              <a:rPr b="1" lang="es-PE" sz="900" strike="noStrike">
                <a:solidFill>
                  <a:srgbClr val="000000"/>
                </a:solidFill>
                <a:latin typeface="Calibri"/>
                <a:ea typeface="Calibri"/>
              </a:rPr>
              <a:t>Compuestos presentes en la bicapa fosfolipídica</a:t>
            </a:r>
            <a:endParaRPr/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76000" y="2016000"/>
            <a:ext cx="7848000" cy="396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121480" y="684000"/>
            <a:ext cx="4894920" cy="13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Cotransportador vSGLT</a:t>
            </a:r>
            <a:endParaRPr/>
          </a:p>
        </p:txBody>
      </p:sp>
      <p:sp>
        <p:nvSpPr>
          <p:cNvPr id="101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04" name="CustomShape 4"/>
          <p:cNvSpPr/>
          <p:nvPr/>
        </p:nvSpPr>
        <p:spPr>
          <a:xfrm>
            <a:off x="0" y="0"/>
            <a:ext cx="913788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5"/>
          <p:cNvSpPr/>
          <p:nvPr/>
        </p:nvSpPr>
        <p:spPr>
          <a:xfrm>
            <a:off x="822240" y="1863360"/>
            <a:ext cx="7599960" cy="252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Es un cotransportador de </a:t>
            </a:r>
            <a:r>
              <a:rPr i="1"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sodio- galactosa</a:t>
            </a: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  presente en la proteobacteria </a:t>
            </a:r>
            <a:r>
              <a:rPr i="1"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Vibrio parahaemolyticus</a:t>
            </a: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, denominado </a:t>
            </a:r>
            <a:r>
              <a:rPr b="1"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vSGLT.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Es un cotransportador activo secundario tipo simportador.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Simportador: Transporta en la misma dirección el ion y el sustrato.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Pertenece a la familia de simportadores de sodio:soluto (Solute:Sodium Symporter  SSS family)</a:t>
            </a:r>
            <a:endParaRPr/>
          </a:p>
        </p:txBody>
      </p:sp>
      <p:sp>
        <p:nvSpPr>
          <p:cNvPr id="106" name="CustomShape 6"/>
          <p:cNvSpPr/>
          <p:nvPr/>
        </p:nvSpPr>
        <p:spPr>
          <a:xfrm>
            <a:off x="-144000" y="5747400"/>
            <a:ext cx="4894920" cy="13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1100" strike="noStrike" u="sng">
                <a:solidFill>
                  <a:srgbClr val="0000ff"/>
                </a:solidFill>
                <a:latin typeface="Arial"/>
                <a:ea typeface="DejaVu Sans"/>
              </a:rPr>
              <a:t>http://www.rcsb.org/pdb/ngl/ngl.do?pdbid=3dh4&amp;bionumber=0</a:t>
            </a:r>
            <a:endParaRPr/>
          </a:p>
        </p:txBody>
      </p:sp>
      <p:pic>
        <p:nvPicPr>
          <p:cNvPr id="107" name="3 Imagen" descr=""/>
          <p:cNvPicPr/>
          <p:nvPr/>
        </p:nvPicPr>
        <p:blipFill>
          <a:blip r:embed="rId2"/>
          <a:stretch/>
        </p:blipFill>
        <p:spPr>
          <a:xfrm>
            <a:off x="504000" y="3344040"/>
            <a:ext cx="3609000" cy="385560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5146200" y="3962160"/>
            <a:ext cx="3493440" cy="2445480"/>
          </a:xfrm>
          <a:prstGeom prst="rect">
            <a:avLst/>
          </a:prstGeom>
          <a:ln>
            <a:noFill/>
          </a:ln>
        </p:spPr>
      </p:pic>
      <p:sp>
        <p:nvSpPr>
          <p:cNvPr id="109" name="CustomShape 7"/>
          <p:cNvSpPr/>
          <p:nvPr/>
        </p:nvSpPr>
        <p:spPr>
          <a:xfrm>
            <a:off x="5616000" y="6408360"/>
            <a:ext cx="265824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PE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</a:t>
            </a:r>
            <a:r>
              <a:rPr b="1" lang="es-PE" sz="900" strike="noStrike">
                <a:solidFill>
                  <a:srgbClr val="000000"/>
                </a:solidFill>
                <a:latin typeface="Calibri"/>
                <a:ea typeface="Calibri"/>
              </a:rPr>
              <a:t> Tipos  de transporte secundario activo. Simporte y antiporte son cotransporte.  Tomada de [9]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2930760" y="933840"/>
            <a:ext cx="3090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3600" strike="noStrike">
                <a:solidFill>
                  <a:srgbClr val="000000"/>
                </a:solidFill>
                <a:latin typeface="Calibri"/>
                <a:ea typeface="DejaVu Sans"/>
              </a:rPr>
              <a:t>Relevancia</a:t>
            </a:r>
            <a:endParaRPr/>
          </a:p>
        </p:txBody>
      </p:sp>
      <p:sp>
        <p:nvSpPr>
          <p:cNvPr id="111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14" name="CustomShape 4"/>
          <p:cNvSpPr/>
          <p:nvPr/>
        </p:nvSpPr>
        <p:spPr>
          <a:xfrm>
            <a:off x="742680" y="2493000"/>
            <a:ext cx="7766280" cy="37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5"/>
          <p:cNvSpPr/>
          <p:nvPr/>
        </p:nvSpPr>
        <p:spPr>
          <a:xfrm>
            <a:off x="905400" y="1707480"/>
            <a:ext cx="7603560" cy="20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VSGLT es usado como modelo de los transportadores de la familia SLC5 como por ejemplo hNIS, hSGLT1, hSGLT2.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Vibrio parahaemolyticus causa debilidad gastrointestinal cuando es ingerida</a:t>
            </a:r>
            <a:endParaRPr/>
          </a:p>
          <a:p>
            <a:pPr algn="just">
              <a:lnSpc>
                <a:spcPct val="100000"/>
              </a:lnSpc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La proteína se expresa en </a:t>
            </a:r>
            <a:r>
              <a:rPr i="1" lang="es-PE" sz="2000" strike="noStrike">
                <a:solidFill>
                  <a:srgbClr val="000000"/>
                </a:solidFill>
                <a:latin typeface="Arial"/>
                <a:ea typeface="DejaVu Sans"/>
              </a:rPr>
              <a:t>Escherichia coli. Ver [6]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Vibrio parahaemolyticus pertenece a la misma familia de las bacterias que causan el cólera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sp>
        <p:nvSpPr>
          <p:cNvPr id="116" name="CustomShape 6"/>
          <p:cNvSpPr/>
          <p:nvPr/>
        </p:nvSpPr>
        <p:spPr>
          <a:xfrm>
            <a:off x="0" y="0"/>
            <a:ext cx="913788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2 Imagen" descr=""/>
          <p:cNvPicPr/>
          <p:nvPr/>
        </p:nvPicPr>
        <p:blipFill>
          <a:blip r:embed="rId2"/>
          <a:stretch/>
        </p:blipFill>
        <p:spPr>
          <a:xfrm>
            <a:off x="3312000" y="3827160"/>
            <a:ext cx="3270960" cy="2217600"/>
          </a:xfrm>
          <a:prstGeom prst="rect">
            <a:avLst/>
          </a:prstGeom>
          <a:ln>
            <a:noFill/>
          </a:ln>
        </p:spPr>
      </p:pic>
      <p:sp>
        <p:nvSpPr>
          <p:cNvPr id="118" name="CustomShape 7"/>
          <p:cNvSpPr/>
          <p:nvPr/>
        </p:nvSpPr>
        <p:spPr>
          <a:xfrm>
            <a:off x="3618360" y="6095160"/>
            <a:ext cx="265824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PE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PE" sz="900" strike="noStrike">
                <a:solidFill>
                  <a:srgbClr val="000000"/>
                </a:solidFill>
                <a:latin typeface="Calibri"/>
                <a:ea typeface="Calibri"/>
              </a:rPr>
              <a:t>SEM de varios Vibrio parahaemolyticus Tomada de [1]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75880" y="614160"/>
            <a:ext cx="771876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Familias proteicas y LeuT fold</a:t>
            </a:r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23" name="CustomShape 4"/>
          <p:cNvSpPr/>
          <p:nvPr/>
        </p:nvSpPr>
        <p:spPr>
          <a:xfrm>
            <a:off x="-132840" y="3141720"/>
            <a:ext cx="1459800" cy="22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NIS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SGLT1</a:t>
            </a: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SGLT2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4" name="CustomShape 5"/>
          <p:cNvSpPr/>
          <p:nvPr/>
        </p:nvSpPr>
        <p:spPr>
          <a:xfrm>
            <a:off x="752040" y="1180800"/>
            <a:ext cx="2175840" cy="7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SLC5A</a:t>
            </a:r>
            <a:endParaRPr/>
          </a:p>
        </p:txBody>
      </p:sp>
      <p:sp>
        <p:nvSpPr>
          <p:cNvPr id="125" name="CustomShape 6"/>
          <p:cNvSpPr/>
          <p:nvPr/>
        </p:nvSpPr>
        <p:spPr>
          <a:xfrm>
            <a:off x="-73080" y="1893600"/>
            <a:ext cx="3826080" cy="87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(Solute carrier family 5 A): Familia de transportadores Na+/sustrato. [7]</a:t>
            </a:r>
            <a:endParaRPr/>
          </a:p>
        </p:txBody>
      </p:sp>
      <p:sp>
        <p:nvSpPr>
          <p:cNvPr id="126" name="CustomShape 7"/>
          <p:cNvSpPr/>
          <p:nvPr/>
        </p:nvSpPr>
        <p:spPr>
          <a:xfrm>
            <a:off x="2068920" y="3951000"/>
            <a:ext cx="2175840" cy="7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Glucosa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7" name="CustomShape 8"/>
          <p:cNvSpPr/>
          <p:nvPr/>
        </p:nvSpPr>
        <p:spPr>
          <a:xfrm>
            <a:off x="2068920" y="3193920"/>
            <a:ext cx="2442960" cy="93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Monocarboxilato</a:t>
            </a:r>
            <a:endParaRPr/>
          </a:p>
          <a:p>
            <a:pPr algn="ctr">
              <a:lnSpc>
                <a:spcPct val="100000"/>
              </a:lnSpc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I-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8" name="CustomShape 9"/>
          <p:cNvSpPr/>
          <p:nvPr/>
        </p:nvSpPr>
        <p:spPr>
          <a:xfrm>
            <a:off x="2320920" y="2793600"/>
            <a:ext cx="1834920" cy="3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Sustratos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29" name="Picture 14" descr=""/>
          <p:cNvPicPr/>
          <p:nvPr/>
        </p:nvPicPr>
        <p:blipFill>
          <a:blip r:embed="rId2"/>
          <a:stretch/>
        </p:blipFill>
        <p:spPr>
          <a:xfrm>
            <a:off x="1095480" y="3403080"/>
            <a:ext cx="834120" cy="451080"/>
          </a:xfrm>
          <a:prstGeom prst="rect">
            <a:avLst/>
          </a:prstGeom>
          <a:ln>
            <a:noFill/>
          </a:ln>
        </p:spPr>
      </p:pic>
      <p:pic>
        <p:nvPicPr>
          <p:cNvPr id="130" name="Picture 14" descr=""/>
          <p:cNvPicPr/>
          <p:nvPr/>
        </p:nvPicPr>
        <p:blipFill>
          <a:blip r:embed="rId3"/>
          <a:stretch/>
        </p:blipFill>
        <p:spPr>
          <a:xfrm>
            <a:off x="1230120" y="4060080"/>
            <a:ext cx="749880" cy="451080"/>
          </a:xfrm>
          <a:prstGeom prst="rect">
            <a:avLst/>
          </a:prstGeom>
          <a:ln>
            <a:noFill/>
          </a:ln>
        </p:spPr>
      </p:pic>
      <p:sp>
        <p:nvSpPr>
          <p:cNvPr id="131" name="CustomShape 10"/>
          <p:cNvSpPr/>
          <p:nvPr/>
        </p:nvSpPr>
        <p:spPr>
          <a:xfrm>
            <a:off x="5972400" y="1497240"/>
            <a:ext cx="2175840" cy="7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SSS</a:t>
            </a:r>
            <a:endParaRPr/>
          </a:p>
        </p:txBody>
      </p:sp>
      <p:sp>
        <p:nvSpPr>
          <p:cNvPr id="132" name="CustomShape 11"/>
          <p:cNvSpPr/>
          <p:nvPr/>
        </p:nvSpPr>
        <p:spPr>
          <a:xfrm>
            <a:off x="5217120" y="2035080"/>
            <a:ext cx="3826080" cy="87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1600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lang="es-PE" sz="1600" strike="noStrike">
                <a:solidFill>
                  <a:srgbClr val="000000"/>
                </a:solidFill>
                <a:latin typeface="Arial"/>
                <a:ea typeface="DejaVu Sans"/>
              </a:rPr>
              <a:t>Solute:Sodium Symporter (SSS) Family</a:t>
            </a:r>
            <a:r>
              <a:rPr lang="es-PE" sz="1600" strike="noStrike">
                <a:solidFill>
                  <a:srgbClr val="000000"/>
                </a:solidFill>
                <a:latin typeface="Calibri"/>
                <a:ea typeface="DejaVu Sans"/>
              </a:rPr>
              <a:t>)  [8]</a:t>
            </a:r>
            <a:endParaRPr/>
          </a:p>
        </p:txBody>
      </p:sp>
      <p:sp>
        <p:nvSpPr>
          <p:cNvPr id="133" name="CustomShape 12"/>
          <p:cNvSpPr/>
          <p:nvPr/>
        </p:nvSpPr>
        <p:spPr>
          <a:xfrm>
            <a:off x="4945680" y="3528000"/>
            <a:ext cx="1459800" cy="258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vSGLT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SGLT1</a:t>
            </a: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SGLT2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PutP del E. 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4" name="CustomShape 13"/>
          <p:cNvSpPr/>
          <p:nvPr/>
        </p:nvSpPr>
        <p:spPr>
          <a:xfrm>
            <a:off x="7344000" y="4248000"/>
            <a:ext cx="129348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Arial"/>
                <a:ea typeface="DejaVu Sans"/>
              </a:rPr>
              <a:t>Glucosa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" name="CustomShape 14"/>
          <p:cNvSpPr/>
          <p:nvPr/>
        </p:nvSpPr>
        <p:spPr>
          <a:xfrm>
            <a:off x="7123320" y="3728880"/>
            <a:ext cx="184932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Arial"/>
                <a:ea typeface="DejaVu Sans"/>
              </a:rPr>
              <a:t>Galactosa</a:t>
            </a:r>
            <a:endParaRPr/>
          </a:p>
        </p:txBody>
      </p:sp>
      <p:sp>
        <p:nvSpPr>
          <p:cNvPr id="136" name="CustomShape 15"/>
          <p:cNvSpPr/>
          <p:nvPr/>
        </p:nvSpPr>
        <p:spPr>
          <a:xfrm>
            <a:off x="7146360" y="2861640"/>
            <a:ext cx="1834920" cy="3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Sustratos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37" name="Picture 14" descr=""/>
          <p:cNvPicPr/>
          <p:nvPr/>
        </p:nvPicPr>
        <p:blipFill>
          <a:blip r:embed="rId4"/>
          <a:stretch/>
        </p:blipFill>
        <p:spPr>
          <a:xfrm>
            <a:off x="6519960" y="3383640"/>
            <a:ext cx="696960" cy="375480"/>
          </a:xfrm>
          <a:prstGeom prst="rect">
            <a:avLst/>
          </a:prstGeom>
          <a:ln>
            <a:noFill/>
          </a:ln>
        </p:spPr>
      </p:pic>
      <p:pic>
        <p:nvPicPr>
          <p:cNvPr id="138" name="Picture 14" descr=""/>
          <p:cNvPicPr/>
          <p:nvPr/>
        </p:nvPicPr>
        <p:blipFill>
          <a:blip r:embed="rId5"/>
          <a:stretch/>
        </p:blipFill>
        <p:spPr>
          <a:xfrm>
            <a:off x="6263280" y="4381200"/>
            <a:ext cx="678960" cy="408240"/>
          </a:xfrm>
          <a:prstGeom prst="rect">
            <a:avLst/>
          </a:prstGeom>
          <a:ln>
            <a:noFill/>
          </a:ln>
        </p:spPr>
      </p:pic>
      <p:sp>
        <p:nvSpPr>
          <p:cNvPr id="139" name="CustomShape 16"/>
          <p:cNvSpPr/>
          <p:nvPr/>
        </p:nvSpPr>
        <p:spPr>
          <a:xfrm>
            <a:off x="7488000" y="5256720"/>
            <a:ext cx="129348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Arial"/>
                <a:ea typeface="DejaVu Sans"/>
              </a:rPr>
              <a:t>Prolina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40" name="Picture 14" descr=""/>
          <p:cNvPicPr/>
          <p:nvPr/>
        </p:nvPicPr>
        <p:blipFill>
          <a:blip r:embed="rId6"/>
          <a:stretch/>
        </p:blipFill>
        <p:spPr>
          <a:xfrm>
            <a:off x="6519600" y="5256000"/>
            <a:ext cx="749880" cy="451080"/>
          </a:xfrm>
          <a:prstGeom prst="rect">
            <a:avLst/>
          </a:prstGeom>
          <a:ln>
            <a:noFill/>
          </a:ln>
        </p:spPr>
      </p:pic>
      <p:sp>
        <p:nvSpPr>
          <p:cNvPr id="141" name="CustomShape 17"/>
          <p:cNvSpPr/>
          <p:nvPr/>
        </p:nvSpPr>
        <p:spPr>
          <a:xfrm rot="16176600">
            <a:off x="4463640" y="4028400"/>
            <a:ext cx="1004760" cy="29376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s-PE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s-PE" strike="noStrike">
                <a:solidFill>
                  <a:srgbClr val="000000"/>
                </a:solidFill>
                <a:latin typeface="Arial"/>
                <a:ea typeface="DejaVu Sans"/>
              </a:rPr>
              <a:t>SGLT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685800" y="184500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44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46" name="CustomShape 4"/>
          <p:cNvSpPr/>
          <p:nvPr/>
        </p:nvSpPr>
        <p:spPr>
          <a:xfrm>
            <a:off x="657360" y="1032120"/>
            <a:ext cx="3662280" cy="98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Estados conformacionales de vSGLT</a:t>
            </a:r>
            <a:endParaRPr/>
          </a:p>
        </p:txBody>
      </p:sp>
      <p:sp>
        <p:nvSpPr>
          <p:cNvPr id="147" name="CustomShape 5"/>
          <p:cNvSpPr/>
          <p:nvPr/>
        </p:nvSpPr>
        <p:spPr>
          <a:xfrm>
            <a:off x="938160" y="3816000"/>
            <a:ext cx="258948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PE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PE" sz="900" strike="noStrike">
                <a:solidFill>
                  <a:srgbClr val="000000"/>
                </a:solidFill>
                <a:latin typeface="Calibri"/>
                <a:ea typeface="Calibri"/>
              </a:rPr>
              <a:t>Estados conformacionales de vSGLT. Tomada de [10]</a:t>
            </a:r>
            <a:endParaRPr/>
          </a:p>
        </p:txBody>
      </p:sp>
      <p:sp>
        <p:nvSpPr>
          <p:cNvPr id="148" name="CustomShape 6"/>
          <p:cNvSpPr/>
          <p:nvPr/>
        </p:nvSpPr>
        <p:spPr>
          <a:xfrm>
            <a:off x="4060080" y="1944000"/>
            <a:ext cx="4939560" cy="27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2008: Se determina la estructura cristalina de vSGLT,  PDB:  3DH4, en su estado de conformación  hacia adentro por medio de la difracción R-X. [12]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PE" sz="2000" strike="noStrike">
                <a:solidFill>
                  <a:srgbClr val="000000"/>
                </a:solidFill>
                <a:latin typeface="Calibri"/>
                <a:ea typeface="DejaVu Sans"/>
              </a:rPr>
              <a:t>2010: Se encuentra la estructura del mutante K294A (pdb 2XQ2),  donde se resuelven partes de la estructura no encontradas inicialmente 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sp>
        <p:nvSpPr>
          <p:cNvPr id="149" name="CustomShape 7"/>
          <p:cNvSpPr/>
          <p:nvPr/>
        </p:nvSpPr>
        <p:spPr>
          <a:xfrm>
            <a:off x="4761360" y="1032120"/>
            <a:ext cx="3518280" cy="98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Estructura Cristalina</a:t>
            </a:r>
            <a:endParaRPr/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864000" y="4248000"/>
            <a:ext cx="2663640" cy="2087640"/>
          </a:xfrm>
          <a:prstGeom prst="rect">
            <a:avLst/>
          </a:prstGeom>
          <a:ln>
            <a:noFill/>
          </a:ln>
        </p:spPr>
      </p:pic>
      <p:sp>
        <p:nvSpPr>
          <p:cNvPr id="151" name="CustomShape 8"/>
          <p:cNvSpPr/>
          <p:nvPr/>
        </p:nvSpPr>
        <p:spPr>
          <a:xfrm>
            <a:off x="866160" y="6264360"/>
            <a:ext cx="258948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PE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PE" sz="900" strike="noStrike">
                <a:solidFill>
                  <a:srgbClr val="000000"/>
                </a:solidFill>
                <a:latin typeface="Calibri"/>
                <a:ea typeface="Calibri"/>
              </a:rPr>
              <a:t>Unidad asimétrica de vSGLT encontrada en 3dh4.pdb</a:t>
            </a:r>
            <a:endParaRPr/>
          </a:p>
        </p:txBody>
      </p:sp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845280" y="2088000"/>
            <a:ext cx="2898360" cy="163224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4968000" y="4464000"/>
            <a:ext cx="2569680" cy="1727640"/>
          </a:xfrm>
          <a:prstGeom prst="rect">
            <a:avLst/>
          </a:prstGeom>
          <a:ln>
            <a:noFill/>
          </a:ln>
        </p:spPr>
      </p:pic>
      <p:sp>
        <p:nvSpPr>
          <p:cNvPr id="154" name="CustomShape 9"/>
          <p:cNvSpPr/>
          <p:nvPr/>
        </p:nvSpPr>
        <p:spPr>
          <a:xfrm>
            <a:off x="4970160" y="6264360"/>
            <a:ext cx="258948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s-PE" sz="900" strike="noStrike">
                <a:solidFill>
                  <a:srgbClr val="4f81bd"/>
                </a:solidFill>
                <a:latin typeface="Calibri"/>
                <a:ea typeface="Calibri"/>
              </a:rPr>
              <a:t>Ilustración 1: </a:t>
            </a:r>
            <a:r>
              <a:rPr b="1" lang="es-PE" sz="900" strike="noStrike">
                <a:solidFill>
                  <a:srgbClr val="000000"/>
                </a:solidFill>
                <a:latin typeface="Calibri"/>
                <a:ea typeface="Calibri"/>
              </a:rPr>
              <a:t>Cadena A de vSGLT encontrada en 3dh4.pdb. Tiene 14 TM y 539 residuos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85800" y="115344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s-PE" sz="4400" strike="noStrike">
                <a:solidFill>
                  <a:srgbClr val="000000"/>
                </a:solidFill>
                <a:latin typeface="Calibri"/>
                <a:ea typeface="DejaVu Sans"/>
              </a:rPr>
              <a:t>Análisis de Modos Normales</a:t>
            </a:r>
            <a:endParaRPr/>
          </a:p>
        </p:txBody>
      </p:sp>
      <p:sp>
        <p:nvSpPr>
          <p:cNvPr id="156" name="CustomShape 2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59" name="CustomShape 4"/>
          <p:cNvSpPr/>
          <p:nvPr/>
        </p:nvSpPr>
        <p:spPr>
          <a:xfrm>
            <a:off x="864000" y="285408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Dinámica Global</a:t>
            </a:r>
            <a:endParaRPr/>
          </a:p>
          <a:p>
            <a:pPr algn="just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Dinámica Local</a:t>
            </a:r>
            <a:endParaRPr/>
          </a:p>
        </p:txBody>
      </p:sp>
      <p:sp>
        <p:nvSpPr>
          <p:cNvPr id="160" name="CustomShape 5"/>
          <p:cNvSpPr/>
          <p:nvPr/>
        </p:nvSpPr>
        <p:spPr>
          <a:xfrm>
            <a:off x="827640" y="350100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9137880" cy="993960"/>
          </a:xfrm>
          <a:prstGeom prst="rect">
            <a:avLst/>
          </a:prstGeom>
          <a:solidFill>
            <a:srgbClr val="565a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Picture 2" descr=""/>
          <p:cNvPicPr/>
          <p:nvPr/>
        </p:nvPicPr>
        <p:blipFill>
          <a:blip r:embed="rId1"/>
          <a:stretch/>
        </p:blipFill>
        <p:spPr>
          <a:xfrm>
            <a:off x="7359840" y="84600"/>
            <a:ext cx="1671840" cy="78588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467640" y="260640"/>
            <a:ext cx="47462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Grupo Biofísica Molecular</a:t>
            </a:r>
            <a:endParaRPr/>
          </a:p>
          <a:p>
            <a:pPr>
              <a:lnSpc>
                <a:spcPct val="100000"/>
              </a:lnSpc>
            </a:pPr>
            <a:r>
              <a:rPr b="1" i="1" lang="es-PE" sz="1500" strike="noStrike">
                <a:solidFill>
                  <a:srgbClr val="ffffff"/>
                </a:solidFill>
                <a:latin typeface="Ancizar Sans"/>
                <a:ea typeface="DejaVu Sans"/>
              </a:rPr>
              <a:t>Departamento de Física – Facultad de Ciencias – Sede Bogotá</a:t>
            </a:r>
            <a:endParaRPr/>
          </a:p>
        </p:txBody>
      </p:sp>
      <p:sp>
        <p:nvSpPr>
          <p:cNvPr id="164" name="CustomShape 3"/>
          <p:cNvSpPr/>
          <p:nvPr/>
        </p:nvSpPr>
        <p:spPr>
          <a:xfrm>
            <a:off x="929880" y="1296000"/>
            <a:ext cx="543996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6795720" y="4147920"/>
            <a:ext cx="2036160" cy="2096640"/>
          </a:xfrm>
          <a:prstGeom prst="rect">
            <a:avLst/>
          </a:prstGeom>
          <a:ln>
            <a:noFill/>
          </a:ln>
        </p:spPr>
      </p:pic>
      <p:pic>
        <p:nvPicPr>
          <p:cNvPr id="166" name="Picture 3" descr=""/>
          <p:cNvPicPr/>
          <p:nvPr/>
        </p:nvPicPr>
        <p:blipFill>
          <a:blip r:embed="rId3"/>
          <a:stretch/>
        </p:blipFill>
        <p:spPr>
          <a:xfrm>
            <a:off x="4104000" y="4209120"/>
            <a:ext cx="2161440" cy="215820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6870600" y="4570920"/>
            <a:ext cx="186192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GNM</a:t>
            </a:r>
            <a:endParaRPr/>
          </a:p>
        </p:txBody>
      </p:sp>
      <p:sp>
        <p:nvSpPr>
          <p:cNvPr id="168" name="CustomShape 5"/>
          <p:cNvSpPr/>
          <p:nvPr/>
        </p:nvSpPr>
        <p:spPr>
          <a:xfrm>
            <a:off x="4237560" y="4570920"/>
            <a:ext cx="186192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ANM</a:t>
            </a:r>
            <a:endParaRPr/>
          </a:p>
        </p:txBody>
      </p:sp>
      <p:pic>
        <p:nvPicPr>
          <p:cNvPr id="169" name="Picture 6" descr=""/>
          <p:cNvPicPr/>
          <p:nvPr/>
        </p:nvPicPr>
        <p:blipFill>
          <a:blip r:embed="rId4"/>
          <a:stretch/>
        </p:blipFill>
        <p:spPr>
          <a:xfrm>
            <a:off x="-101880" y="936000"/>
            <a:ext cx="2621520" cy="2663640"/>
          </a:xfrm>
          <a:prstGeom prst="rect">
            <a:avLst/>
          </a:prstGeom>
          <a:ln>
            <a:noFill/>
          </a:ln>
        </p:spPr>
      </p:pic>
      <p:sp>
        <p:nvSpPr>
          <p:cNvPr id="170" name="CustomShape 6"/>
          <p:cNvSpPr/>
          <p:nvPr/>
        </p:nvSpPr>
        <p:spPr>
          <a:xfrm>
            <a:off x="225360" y="1465920"/>
            <a:ext cx="186228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MD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71" name="CustomShape 7"/>
          <p:cNvSpPr/>
          <p:nvPr/>
        </p:nvSpPr>
        <p:spPr>
          <a:xfrm>
            <a:off x="153360" y="2304000"/>
            <a:ext cx="186228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Dinámica molecular</a:t>
            </a:r>
            <a:endParaRPr/>
          </a:p>
        </p:txBody>
      </p:sp>
      <p:sp>
        <p:nvSpPr>
          <p:cNvPr id="172" name="CustomShape 8"/>
          <p:cNvSpPr/>
          <p:nvPr/>
        </p:nvSpPr>
        <p:spPr>
          <a:xfrm>
            <a:off x="4237560" y="5155920"/>
            <a:ext cx="186192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Anisotrópico</a:t>
            </a:r>
            <a:endParaRPr/>
          </a:p>
        </p:txBody>
      </p:sp>
      <p:sp>
        <p:nvSpPr>
          <p:cNvPr id="173" name="CustomShape 9"/>
          <p:cNvSpPr/>
          <p:nvPr/>
        </p:nvSpPr>
        <p:spPr>
          <a:xfrm>
            <a:off x="6870600" y="5149080"/>
            <a:ext cx="186192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Gaussiano</a:t>
            </a:r>
            <a:endParaRPr/>
          </a:p>
        </p:txBody>
      </p:sp>
      <p:pic>
        <p:nvPicPr>
          <p:cNvPr id="174" name="Picture 11" descr=""/>
          <p:cNvPicPr/>
          <p:nvPr/>
        </p:nvPicPr>
        <p:blipFill>
          <a:blip r:embed="rId5"/>
          <a:stretch/>
        </p:blipFill>
        <p:spPr>
          <a:xfrm>
            <a:off x="5170680" y="2888280"/>
            <a:ext cx="2676240" cy="2637000"/>
          </a:xfrm>
          <a:prstGeom prst="rect">
            <a:avLst/>
          </a:prstGeom>
          <a:ln>
            <a:noFill/>
          </a:ln>
        </p:spPr>
      </p:pic>
      <p:sp>
        <p:nvSpPr>
          <p:cNvPr id="175" name="CustomShape 10"/>
          <p:cNvSpPr/>
          <p:nvPr/>
        </p:nvSpPr>
        <p:spPr>
          <a:xfrm>
            <a:off x="5559120" y="3265560"/>
            <a:ext cx="186264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ENM</a:t>
            </a:r>
            <a:endParaRPr/>
          </a:p>
        </p:txBody>
      </p:sp>
      <p:sp>
        <p:nvSpPr>
          <p:cNvPr id="176" name="CustomShape 11"/>
          <p:cNvSpPr/>
          <p:nvPr/>
        </p:nvSpPr>
        <p:spPr>
          <a:xfrm>
            <a:off x="5499360" y="3698280"/>
            <a:ext cx="1862640" cy="10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Modelos de Redes Elásticas</a:t>
            </a:r>
            <a:endParaRPr/>
          </a:p>
        </p:txBody>
      </p:sp>
      <p:pic>
        <p:nvPicPr>
          <p:cNvPr id="177" name="Picture 14" descr=""/>
          <p:cNvPicPr/>
          <p:nvPr/>
        </p:nvPicPr>
        <p:blipFill>
          <a:blip r:embed="rId6"/>
          <a:stretch/>
        </p:blipFill>
        <p:spPr>
          <a:xfrm>
            <a:off x="3891960" y="1224000"/>
            <a:ext cx="2731680" cy="2731680"/>
          </a:xfrm>
          <a:prstGeom prst="rect">
            <a:avLst/>
          </a:prstGeom>
          <a:ln>
            <a:noFill/>
          </a:ln>
        </p:spPr>
      </p:pic>
      <p:sp>
        <p:nvSpPr>
          <p:cNvPr id="178" name="CustomShape 12"/>
          <p:cNvSpPr/>
          <p:nvPr/>
        </p:nvSpPr>
        <p:spPr>
          <a:xfrm>
            <a:off x="4305960" y="1605240"/>
            <a:ext cx="186192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NMA</a:t>
            </a:r>
            <a:endParaRPr/>
          </a:p>
        </p:txBody>
      </p:sp>
      <p:sp>
        <p:nvSpPr>
          <p:cNvPr id="179" name="CustomShape 13"/>
          <p:cNvSpPr/>
          <p:nvPr/>
        </p:nvSpPr>
        <p:spPr>
          <a:xfrm>
            <a:off x="4368240" y="2228760"/>
            <a:ext cx="1861920" cy="10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600" strike="noStrike">
                <a:solidFill>
                  <a:srgbClr val="000000"/>
                </a:solidFill>
                <a:latin typeface="Calibri"/>
                <a:ea typeface="DejaVu Sans"/>
              </a:rPr>
              <a:t>Análisis de Modos Normales</a:t>
            </a:r>
            <a:endParaRPr/>
          </a:p>
        </p:txBody>
      </p:sp>
      <p:pic>
        <p:nvPicPr>
          <p:cNvPr id="180" name="Picture 14" descr=""/>
          <p:cNvPicPr/>
          <p:nvPr/>
        </p:nvPicPr>
        <p:blipFill>
          <a:blip r:embed="rId7"/>
          <a:stretch/>
        </p:blipFill>
        <p:spPr>
          <a:xfrm rot="5394600">
            <a:off x="369720" y="4188240"/>
            <a:ext cx="1151280" cy="161280"/>
          </a:xfrm>
          <a:prstGeom prst="rect">
            <a:avLst/>
          </a:prstGeom>
          <a:ln>
            <a:noFill/>
          </a:ln>
        </p:spPr>
      </p:pic>
      <p:sp>
        <p:nvSpPr>
          <p:cNvPr id="181" name="CustomShape 14"/>
          <p:cNvSpPr/>
          <p:nvPr/>
        </p:nvSpPr>
        <p:spPr>
          <a:xfrm rot="31800">
            <a:off x="2520" y="4825080"/>
            <a:ext cx="201312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Movimientos locales </a:t>
            </a:r>
            <a:endParaRPr/>
          </a:p>
        </p:txBody>
      </p:sp>
      <p:pic>
        <p:nvPicPr>
          <p:cNvPr id="182" name="Picture 12" descr=""/>
          <p:cNvPicPr/>
          <p:nvPr/>
        </p:nvPicPr>
        <p:blipFill>
          <a:blip r:embed="rId8"/>
          <a:stretch/>
        </p:blipFill>
        <p:spPr>
          <a:xfrm rot="9441000">
            <a:off x="4092120" y="4224240"/>
            <a:ext cx="990360" cy="509400"/>
          </a:xfrm>
          <a:prstGeom prst="rect">
            <a:avLst/>
          </a:prstGeom>
          <a:ln>
            <a:noFill/>
          </a:ln>
        </p:spPr>
      </p:pic>
      <p:sp>
        <p:nvSpPr>
          <p:cNvPr id="183" name="CustomShape 15"/>
          <p:cNvSpPr/>
          <p:nvPr/>
        </p:nvSpPr>
        <p:spPr>
          <a:xfrm>
            <a:off x="2428920" y="4557240"/>
            <a:ext cx="167472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PE" sz="2400" strike="noStrike">
                <a:solidFill>
                  <a:srgbClr val="000000"/>
                </a:solidFill>
                <a:latin typeface="Calibri"/>
                <a:ea typeface="DejaVu Sans"/>
              </a:rPr>
              <a:t>Movimientos globales</a:t>
            </a:r>
            <a:endParaRPr/>
          </a:p>
        </p:txBody>
      </p:sp>
      <p:pic>
        <p:nvPicPr>
          <p:cNvPr id="184" name="Picture 14" descr=""/>
          <p:cNvPicPr/>
          <p:nvPr/>
        </p:nvPicPr>
        <p:blipFill>
          <a:blip r:embed="rId9"/>
          <a:stretch/>
        </p:blipFill>
        <p:spPr>
          <a:xfrm rot="8483400">
            <a:off x="1343160" y="3279600"/>
            <a:ext cx="3218400" cy="451800"/>
          </a:xfrm>
          <a:prstGeom prst="rect">
            <a:avLst/>
          </a:prstGeom>
          <a:ln>
            <a:noFill/>
          </a:ln>
        </p:spPr>
      </p:pic>
      <p:pic>
        <p:nvPicPr>
          <p:cNvPr id="185" name="Picture 12" descr=""/>
          <p:cNvPicPr/>
          <p:nvPr/>
        </p:nvPicPr>
        <p:blipFill>
          <a:blip r:embed="rId10"/>
          <a:stretch/>
        </p:blipFill>
        <p:spPr>
          <a:xfrm rot="7449000">
            <a:off x="3555720" y="3500640"/>
            <a:ext cx="1273680" cy="655200"/>
          </a:xfrm>
          <a:prstGeom prst="rect">
            <a:avLst/>
          </a:prstGeom>
          <a:ln>
            <a:noFill/>
          </a:ln>
        </p:spPr>
      </p:pic>
      <p:sp>
        <p:nvSpPr>
          <p:cNvPr id="186" name="CustomShape 16"/>
          <p:cNvSpPr/>
          <p:nvPr/>
        </p:nvSpPr>
        <p:spPr>
          <a:xfrm>
            <a:off x="6120000" y="1202760"/>
            <a:ext cx="3084840" cy="59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lang="es-PE" sz="3200" strike="noStrike">
                <a:solidFill>
                  <a:srgbClr val="000000"/>
                </a:solidFill>
                <a:latin typeface="Calibri"/>
                <a:ea typeface="DejaVu Sans"/>
              </a:rPr>
              <a:t>Métodos Computacionales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